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64" r:id="rId3"/>
    <p:sldId id="265" r:id="rId4"/>
    <p:sldId id="257" r:id="rId5"/>
    <p:sldId id="261" r:id="rId6"/>
    <p:sldId id="258" r:id="rId7"/>
    <p:sldId id="259" r:id="rId8"/>
    <p:sldId id="260" r:id="rId9"/>
    <p:sldId id="262" r:id="rId10"/>
    <p:sldId id="271" r:id="rId11"/>
    <p:sldId id="266" r:id="rId12"/>
    <p:sldId id="267" r:id="rId13"/>
    <p:sldId id="272" r:id="rId14"/>
    <p:sldId id="273" r:id="rId15"/>
    <p:sldId id="274" r:id="rId16"/>
    <p:sldId id="275" r:id="rId17"/>
    <p:sldId id="270" r:id="rId18"/>
    <p:sldId id="263" r:id="rId19"/>
    <p:sldId id="268" r:id="rId20"/>
    <p:sldId id="269" r:id="rId2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9" d="100"/>
          <a:sy n="79" d="100"/>
        </p:scale>
        <p:origin x="-178" y="-58"/>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58259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E2ED6EF5-E74C-E4CF-7394-7DE758AA28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xmlns="" id="{82A5D1BD-DEDA-79EE-A1AF-E8FE24F326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xmlns="" id="{19BD6A1F-A73D-4283-4F4B-281725A7FF5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xmlns="" id="{8E40F9DC-EE41-8A82-EAE8-70E70310C84D}"/>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5543387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1D2394EF-76C2-6E54-9EE3-48A4C5E3D1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xmlns="" id="{5C263047-7943-0C88-AD77-4E96912FF0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xmlns="" id="{C304596F-FE7D-A8ED-F70C-1ACA25698F5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xmlns="" id="{BF0E9780-A72C-B8E9-1786-3F07B3B2D38B}"/>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4858122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11E93D1E-A1C3-6BF4-3599-0B97299FB4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xmlns="" id="{CF037D1A-6363-B58D-613D-D255698528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xmlns="" id="{81094C4B-F725-3CAF-86FD-5839CF1DE20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xmlns="" id="{95233E63-F4B7-D769-BD74-0313A195FF97}"/>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914124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F2AF3A9B-6F74-5B4C-6250-0515335C60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xmlns="" id="{DFB53210-0F1B-0586-B521-4FE212E2F4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xmlns="" id="{056B81AB-6B70-0C47-592E-E4C7A90323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xmlns="" id="{30F33A44-1F6E-EE76-F62C-3461C7675A83}"/>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39170729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16.xml"/><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hyperlink" Target="https://reactjs.org/" TargetMode="External"/><Relationship Id="rId7" Type="http://schemas.openxmlformats.org/officeDocument/2006/relationships/hyperlink" Target="https://www.javascript.com/"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6" Type="http://schemas.openxmlformats.org/officeDocument/2006/relationships/hyperlink" Target="https://getbootstrap.com/docs/5.3/getting-started/introduction/" TargetMode="External"/><Relationship Id="rId5" Type="http://schemas.openxmlformats.org/officeDocument/2006/relationships/hyperlink" Target="https://www.rbi.org.in/" TargetMode="External"/><Relationship Id="rId4" Type="http://schemas.openxmlformats.org/officeDocument/2006/relationships/hyperlink" Target="https://www.icicibank.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701159"/>
            <a:ext cx="7468553" cy="2112050"/>
          </a:xfrm>
          <a:prstGeom prst="rect">
            <a:avLst/>
          </a:prstGeom>
          <a:noFill/>
          <a:ln/>
        </p:spPr>
        <p:txBody>
          <a:bodyPr wrap="squar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Bank Management Application Project Presentation</a:t>
            </a:r>
            <a:endParaRPr lang="en-US" sz="4400" dirty="0"/>
          </a:p>
        </p:txBody>
      </p:sp>
      <p:sp>
        <p:nvSpPr>
          <p:cNvPr id="4" name="Text 1"/>
          <p:cNvSpPr/>
          <p:nvPr/>
        </p:nvSpPr>
        <p:spPr>
          <a:xfrm>
            <a:off x="837724" y="3172182"/>
            <a:ext cx="7468553"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This presentation outlines a Frontend project report on developing a bank management application. The application aims to streamline banking operations by providing services to customers, employees, and administrators.</a:t>
            </a:r>
            <a:endParaRPr lang="en-US" sz="1850" dirty="0"/>
          </a:p>
        </p:txBody>
      </p:sp>
      <p:sp>
        <p:nvSpPr>
          <p:cNvPr id="5" name="Text 2"/>
          <p:cNvSpPr/>
          <p:nvPr/>
        </p:nvSpPr>
        <p:spPr>
          <a:xfrm>
            <a:off x="837724" y="4590455"/>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Suyash  S.Raskar </a:t>
            </a:r>
            <a:endParaRPr lang="en-US" sz="1850" dirty="0"/>
          </a:p>
        </p:txBody>
      </p:sp>
      <p:sp>
        <p:nvSpPr>
          <p:cNvPr id="6" name="Text 3"/>
          <p:cNvSpPr/>
          <p:nvPr/>
        </p:nvSpPr>
        <p:spPr>
          <a:xfrm>
            <a:off x="837724" y="5057180"/>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Utkarsh S. Thorat</a:t>
            </a:r>
            <a:endParaRPr lang="en-US" sz="1850" dirty="0"/>
          </a:p>
        </p:txBody>
      </p:sp>
      <p:sp>
        <p:nvSpPr>
          <p:cNvPr id="7" name="Text 4"/>
          <p:cNvSpPr/>
          <p:nvPr/>
        </p:nvSpPr>
        <p:spPr>
          <a:xfrm>
            <a:off x="837724" y="5523905"/>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Pruthviraj B. Jagtap</a:t>
            </a:r>
            <a:endParaRPr lang="en-US" sz="1850" dirty="0"/>
          </a:p>
        </p:txBody>
      </p:sp>
      <p:sp>
        <p:nvSpPr>
          <p:cNvPr id="8" name="Text 5"/>
          <p:cNvSpPr/>
          <p:nvPr/>
        </p:nvSpPr>
        <p:spPr>
          <a:xfrm>
            <a:off x="837724" y="5990630"/>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Himanshu S. Londhe</a:t>
            </a:r>
            <a:endParaRPr lang="en-US" sz="1850" dirty="0"/>
          </a:p>
        </p:txBody>
      </p:sp>
      <p:sp>
        <p:nvSpPr>
          <p:cNvPr id="9" name="Text 6"/>
          <p:cNvSpPr/>
          <p:nvPr/>
        </p:nvSpPr>
        <p:spPr>
          <a:xfrm>
            <a:off x="837724" y="6457355"/>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Trainer Name : Miss. Monica Jadhav.</a:t>
            </a:r>
            <a:endParaRPr lang="en-US" sz="1850" dirty="0"/>
          </a:p>
        </p:txBody>
      </p:sp>
      <p:sp>
        <p:nvSpPr>
          <p:cNvPr id="11" name="Text 8"/>
          <p:cNvSpPr/>
          <p:nvPr/>
        </p:nvSpPr>
        <p:spPr>
          <a:xfrm>
            <a:off x="990005" y="7270075"/>
            <a:ext cx="78224" cy="97512"/>
          </a:xfrm>
          <a:prstGeom prst="rect">
            <a:avLst/>
          </a:prstGeom>
          <a:noFill/>
          <a:ln/>
        </p:spPr>
        <p:txBody>
          <a:bodyPr wrap="none" lIns="0" tIns="0" rIns="0" bIns="0" rtlCol="0" anchor="t"/>
          <a:lstStyle/>
          <a:p>
            <a:pPr marL="0" indent="0" algn="ctr">
              <a:lnSpc>
                <a:spcPts val="750"/>
              </a:lnSpc>
              <a:buNone/>
            </a:pPr>
            <a:r>
              <a:rPr lang="en-US" sz="750" kern="0" spc="-38" dirty="0">
                <a:solidFill>
                  <a:srgbClr val="FFFFFF"/>
                </a:solidFill>
                <a:latin typeface="Source Sans Pro Medium" pitchFamily="34" charset="0"/>
                <a:ea typeface="Source Sans Pro Medium" pitchFamily="34" charset="-122"/>
                <a:cs typeface="Source Sans Pro Medium" pitchFamily="34" charset="-120"/>
              </a:rPr>
              <a:t>PJ</a:t>
            </a:r>
            <a:endParaRPr lang="en-US" sz="750" dirty="0"/>
          </a:p>
        </p:txBody>
      </p:sp>
      <p:sp>
        <p:nvSpPr>
          <p:cNvPr id="12" name="Text 9"/>
          <p:cNvSpPr/>
          <p:nvPr/>
        </p:nvSpPr>
        <p:spPr>
          <a:xfrm>
            <a:off x="1340287" y="7109579"/>
            <a:ext cx="746284" cy="418862"/>
          </a:xfrm>
          <a:prstGeom prst="rect">
            <a:avLst/>
          </a:prstGeom>
          <a:noFill/>
          <a:ln/>
        </p:spPr>
        <p:txBody>
          <a:bodyPr wrap="none" lIns="0" tIns="0" rIns="0" bIns="0" rtlCol="0" anchor="t"/>
          <a:lstStyle/>
          <a:p>
            <a:pPr marL="0" indent="0" algn="l">
              <a:lnSpc>
                <a:spcPts val="3250"/>
              </a:lnSpc>
              <a:buNone/>
            </a:pPr>
            <a:endParaRPr lang="en-US" sz="2350" dirty="0"/>
          </a:p>
        </p:txBody>
      </p:sp>
      <p:sp>
        <p:nvSpPr>
          <p:cNvPr id="14" name="Shape 7"/>
          <p:cNvSpPr/>
          <p:nvPr/>
        </p:nvSpPr>
        <p:spPr>
          <a:xfrm>
            <a:off x="990124" y="7279838"/>
            <a:ext cx="382905" cy="382905"/>
          </a:xfrm>
          <a:prstGeom prst="roundRect">
            <a:avLst>
              <a:gd name="adj" fmla="val 23878209"/>
            </a:avLst>
          </a:prstGeom>
          <a:solidFill>
            <a:srgbClr val="7A3001"/>
          </a:solidFill>
          <a:ln w="7620">
            <a:solidFill>
              <a:srgbClr val="FFFFFF"/>
            </a:solidFill>
            <a:prstDash val="solid"/>
          </a:ln>
        </p:spPr>
      </p:sp>
      <p:sp>
        <p:nvSpPr>
          <p:cNvPr id="15" name="Text 8"/>
          <p:cNvSpPr/>
          <p:nvPr/>
        </p:nvSpPr>
        <p:spPr>
          <a:xfrm>
            <a:off x="1142405" y="7422475"/>
            <a:ext cx="78224" cy="97512"/>
          </a:xfrm>
          <a:prstGeom prst="rect">
            <a:avLst/>
          </a:prstGeom>
          <a:noFill/>
          <a:ln/>
        </p:spPr>
        <p:txBody>
          <a:bodyPr wrap="none" lIns="0" tIns="0" rIns="0" bIns="0" rtlCol="0" anchor="t"/>
          <a:lstStyle/>
          <a:p>
            <a:pPr marL="0" indent="0" algn="ctr">
              <a:lnSpc>
                <a:spcPts val="750"/>
              </a:lnSpc>
              <a:buNone/>
            </a:pPr>
            <a:r>
              <a:rPr lang="en-US" sz="750" kern="0" spc="-38" dirty="0">
                <a:solidFill>
                  <a:srgbClr val="FFFFFF"/>
                </a:solidFill>
                <a:latin typeface="Source Sans Pro Medium" pitchFamily="34" charset="0"/>
                <a:ea typeface="Source Sans Pro Medium" pitchFamily="34" charset="-122"/>
                <a:cs typeface="Source Sans Pro Medium" pitchFamily="34" charset="-120"/>
              </a:rPr>
              <a:t>PJ</a:t>
            </a:r>
            <a:endParaRPr lang="en-US" sz="750" dirty="0"/>
          </a:p>
        </p:txBody>
      </p:sp>
      <p:sp>
        <p:nvSpPr>
          <p:cNvPr id="16" name="Text 9"/>
          <p:cNvSpPr/>
          <p:nvPr/>
        </p:nvSpPr>
        <p:spPr>
          <a:xfrm>
            <a:off x="1492687" y="7261979"/>
            <a:ext cx="746284" cy="418862"/>
          </a:xfrm>
          <a:prstGeom prst="rect">
            <a:avLst/>
          </a:prstGeom>
          <a:noFill/>
          <a:ln/>
        </p:spPr>
        <p:txBody>
          <a:bodyPr wrap="none" lIns="0" tIns="0" rIns="0" bIns="0" rtlCol="0" anchor="t"/>
          <a:lstStyle/>
          <a:p>
            <a:pPr marL="0" indent="0" algn="l">
              <a:lnSpc>
                <a:spcPts val="3250"/>
              </a:lnSpc>
              <a:buNone/>
            </a:pPr>
            <a:r>
              <a:rPr lang="en-US" sz="2350" b="1" kern="0" spc="-38" dirty="0">
                <a:solidFill>
                  <a:srgbClr val="272525"/>
                </a:solidFill>
                <a:latin typeface="Source Sans Pro Bold" pitchFamily="34" charset="0"/>
                <a:ea typeface="Source Sans Pro Bold" pitchFamily="34" charset="-122"/>
                <a:cs typeface="Source Sans Pro Bold" pitchFamily="34" charset="-120"/>
              </a:rPr>
              <a:t>by P J</a:t>
            </a:r>
            <a:endParaRPr lang="en-US" sz="2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533995" y="572214"/>
            <a:ext cx="4480084" cy="448628"/>
          </a:xfrm>
          <a:prstGeom prst="rect">
            <a:avLst/>
          </a:prstGeom>
          <a:noFill/>
          <a:ln/>
        </p:spPr>
        <p:txBody>
          <a:bodyPr wrap="none" lIns="0" tIns="0" rIns="0" bIns="0" rtlCol="0" anchor="t"/>
          <a:lstStyle/>
          <a:p>
            <a:pPr marL="0" indent="0">
              <a:lnSpc>
                <a:spcPts val="3500"/>
              </a:lnSpc>
              <a:buNone/>
            </a:pPr>
            <a:r>
              <a:rPr lang="en-US" sz="2800" kern="0" spc="-57" dirty="0">
                <a:solidFill>
                  <a:srgbClr val="000000"/>
                </a:solidFill>
                <a:latin typeface="Source Serif Pro Semi Bold" pitchFamily="34" charset="0"/>
                <a:ea typeface="Source Serif Pro Semi Bold" pitchFamily="34" charset="-122"/>
                <a:cs typeface="Source Serif Pro Semi Bold" pitchFamily="34" charset="-120"/>
              </a:rPr>
              <a:t>ReactJS Development Details</a:t>
            </a:r>
            <a:endParaRPr lang="en-US" sz="2800" dirty="0"/>
          </a:p>
        </p:txBody>
      </p:sp>
      <p:sp>
        <p:nvSpPr>
          <p:cNvPr id="3" name="Text 1"/>
          <p:cNvSpPr/>
          <p:nvPr/>
        </p:nvSpPr>
        <p:spPr>
          <a:xfrm>
            <a:off x="533995" y="1249680"/>
            <a:ext cx="3982641" cy="358973"/>
          </a:xfrm>
          <a:prstGeom prst="rect">
            <a:avLst/>
          </a:prstGeom>
          <a:noFill/>
          <a:ln/>
        </p:spPr>
        <p:txBody>
          <a:bodyPr wrap="none" lIns="0" tIns="0" rIns="0" bIns="0" rtlCol="0" anchor="t"/>
          <a:lstStyle/>
          <a:p>
            <a:pPr marL="0" indent="0">
              <a:lnSpc>
                <a:spcPts val="2800"/>
              </a:lnSpc>
              <a:buNone/>
            </a:pPr>
            <a:r>
              <a:rPr lang="en-US" sz="2250" kern="0" spc="-45" dirty="0">
                <a:solidFill>
                  <a:srgbClr val="000000"/>
                </a:solidFill>
                <a:latin typeface="Source Serif Pro Semi Bold" pitchFamily="34" charset="0"/>
                <a:ea typeface="Source Serif Pro Semi Bold" pitchFamily="34" charset="-122"/>
                <a:cs typeface="Source Serif Pro Semi Bold" pitchFamily="34" charset="-120"/>
              </a:rPr>
              <a:t>Core Components and Concepts</a:t>
            </a:r>
            <a:endParaRPr lang="en-US" sz="2250" dirty="0"/>
          </a:p>
        </p:txBody>
      </p:sp>
      <p:sp>
        <p:nvSpPr>
          <p:cNvPr id="4" name="Text 2"/>
          <p:cNvSpPr/>
          <p:nvPr/>
        </p:nvSpPr>
        <p:spPr>
          <a:xfrm>
            <a:off x="533995" y="1837492"/>
            <a:ext cx="13562409" cy="487918"/>
          </a:xfrm>
          <a:prstGeom prst="rect">
            <a:avLst/>
          </a:prstGeom>
          <a:noFill/>
          <a:ln/>
        </p:spPr>
        <p:txBody>
          <a:bodyPr wrap="square" lIns="0" tIns="0" rIns="0" bIns="0" rtlCol="0" anchor="t"/>
          <a:lstStyle/>
          <a:p>
            <a:pPr marL="0" indent="0">
              <a:lnSpc>
                <a:spcPts val="1900"/>
              </a:lnSpc>
              <a:buNone/>
            </a:pPr>
            <a:r>
              <a:rPr lang="en-US" sz="1200" b="1" kern="0" spc="-24" dirty="0">
                <a:solidFill>
                  <a:srgbClr val="272525"/>
                </a:solidFill>
                <a:latin typeface="Source Sans Pro" pitchFamily="34" charset="0"/>
                <a:ea typeface="Source Sans Pro" pitchFamily="34" charset="-122"/>
                <a:cs typeface="Source Sans Pro" pitchFamily="34" charset="-120"/>
              </a:rPr>
              <a:t>State Management:</a:t>
            </a:r>
            <a:r>
              <a:rPr lang="en-US" sz="1200" kern="0" spc="-24" dirty="0">
                <a:solidFill>
                  <a:srgbClr val="272525"/>
                </a:solidFill>
                <a:latin typeface="Source Sans Pro" pitchFamily="34" charset="0"/>
                <a:ea typeface="Source Sans Pro" pitchFamily="34" charset="-122"/>
                <a:cs typeface="Source Sans Pro" pitchFamily="34" charset="-120"/>
              </a:rPr>
              <a:t> React's state management is crucial for dynamic updates. Use </a:t>
            </a:r>
            <a:r>
              <a:rPr lang="en-US" sz="1200" kern="0" spc="-24" dirty="0">
                <a:solidFill>
                  <a:srgbClr val="272525"/>
                </a:solidFill>
                <a:highlight>
                  <a:srgbClr val="F0D4F7"/>
                </a:highlight>
                <a:latin typeface="Consolas" pitchFamily="34" charset="0"/>
                <a:ea typeface="Consolas" pitchFamily="34" charset="-122"/>
                <a:cs typeface="Consolas" pitchFamily="34" charset="-120"/>
              </a:rPr>
              <a:t>useState</a:t>
            </a:r>
            <a:r>
              <a:rPr lang="en-US" sz="1200" kern="0" spc="-24" dirty="0">
                <a:solidFill>
                  <a:srgbClr val="272525"/>
                </a:solidFill>
                <a:latin typeface="Source Sans Pro" pitchFamily="34" charset="0"/>
                <a:ea typeface="Source Sans Pro" pitchFamily="34" charset="-122"/>
                <a:cs typeface="Source Sans Pro" pitchFamily="34" charset="-120"/>
              </a:rPr>
              <a:t> to manage simple state, </a:t>
            </a:r>
            <a:r>
              <a:rPr lang="en-US" sz="1200" kern="0" spc="-24" dirty="0">
                <a:solidFill>
                  <a:srgbClr val="272525"/>
                </a:solidFill>
                <a:highlight>
                  <a:srgbClr val="F0D4F7"/>
                </a:highlight>
                <a:latin typeface="Consolas" pitchFamily="34" charset="0"/>
                <a:ea typeface="Consolas" pitchFamily="34" charset="-122"/>
                <a:cs typeface="Consolas" pitchFamily="34" charset="-120"/>
              </a:rPr>
              <a:t>useReducer</a:t>
            </a:r>
            <a:r>
              <a:rPr lang="en-US" sz="1200" kern="0" spc="-24" dirty="0">
                <a:solidFill>
                  <a:srgbClr val="272525"/>
                </a:solidFill>
                <a:latin typeface="Source Sans Pro" pitchFamily="34" charset="0"/>
                <a:ea typeface="Source Sans Pro" pitchFamily="34" charset="-122"/>
                <a:cs typeface="Source Sans Pro" pitchFamily="34" charset="-120"/>
              </a:rPr>
              <a:t> for complex state logic, and </a:t>
            </a:r>
            <a:r>
              <a:rPr lang="en-US" sz="1200" kern="0" spc="-24" dirty="0">
                <a:solidFill>
                  <a:srgbClr val="272525"/>
                </a:solidFill>
                <a:highlight>
                  <a:srgbClr val="F0D4F7"/>
                </a:highlight>
                <a:latin typeface="Consolas" pitchFamily="34" charset="0"/>
                <a:ea typeface="Consolas" pitchFamily="34" charset="-122"/>
                <a:cs typeface="Consolas" pitchFamily="34" charset="-120"/>
              </a:rPr>
              <a:t>useContext</a:t>
            </a:r>
            <a:r>
              <a:rPr lang="en-US" sz="1200" kern="0" spc="-24" dirty="0">
                <a:solidFill>
                  <a:srgbClr val="272525"/>
                </a:solidFill>
                <a:latin typeface="Source Sans Pro" pitchFamily="34" charset="0"/>
                <a:ea typeface="Source Sans Pro" pitchFamily="34" charset="-122"/>
                <a:cs typeface="Source Sans Pro" pitchFamily="34" charset="-120"/>
              </a:rPr>
              <a:t> for sharing state across components. </a:t>
            </a:r>
            <a:r>
              <a:rPr lang="en-US" sz="1200" kern="0" spc="-24" dirty="0">
                <a:solidFill>
                  <a:srgbClr val="272525"/>
                </a:solidFill>
                <a:highlight>
                  <a:srgbClr val="F0D4F7"/>
                </a:highlight>
                <a:latin typeface="Consolas" pitchFamily="34" charset="0"/>
                <a:ea typeface="Consolas" pitchFamily="34" charset="-122"/>
                <a:cs typeface="Consolas" pitchFamily="34" charset="-120"/>
              </a:rPr>
              <a:t>useRef</a:t>
            </a:r>
            <a:r>
              <a:rPr lang="en-US" sz="1200" kern="0" spc="-24" dirty="0">
                <a:solidFill>
                  <a:srgbClr val="272525"/>
                </a:solidFill>
                <a:latin typeface="Source Sans Pro" pitchFamily="34" charset="0"/>
                <a:ea typeface="Source Sans Pro" pitchFamily="34" charset="-122"/>
                <a:cs typeface="Source Sans Pro" pitchFamily="34" charset="-120"/>
              </a:rPr>
              <a:t> provides mutable values that don't trigger re-renders.</a:t>
            </a:r>
            <a:endParaRPr lang="en-US" sz="1200" dirty="0"/>
          </a:p>
        </p:txBody>
      </p:sp>
      <p:sp>
        <p:nvSpPr>
          <p:cNvPr id="5" name="Text 3"/>
          <p:cNvSpPr/>
          <p:nvPr/>
        </p:nvSpPr>
        <p:spPr>
          <a:xfrm>
            <a:off x="533995" y="2496979"/>
            <a:ext cx="13562409" cy="487918"/>
          </a:xfrm>
          <a:prstGeom prst="rect">
            <a:avLst/>
          </a:prstGeom>
          <a:noFill/>
          <a:ln/>
        </p:spPr>
        <p:txBody>
          <a:bodyPr wrap="square" lIns="0" tIns="0" rIns="0" bIns="0" rtlCol="0" anchor="t"/>
          <a:lstStyle/>
          <a:p>
            <a:pPr marL="0" indent="0">
              <a:lnSpc>
                <a:spcPts val="1900"/>
              </a:lnSpc>
              <a:buNone/>
            </a:pPr>
            <a:r>
              <a:rPr lang="en-US" sz="1200" b="1" kern="0" spc="-24" dirty="0">
                <a:solidFill>
                  <a:srgbClr val="272525"/>
                </a:solidFill>
                <a:latin typeface="Source Sans Pro" pitchFamily="34" charset="0"/>
                <a:ea typeface="Source Sans Pro" pitchFamily="34" charset="-122"/>
                <a:cs typeface="Source Sans Pro" pitchFamily="34" charset="-120"/>
              </a:rPr>
              <a:t>Hooks:</a:t>
            </a:r>
            <a:r>
              <a:rPr lang="en-US" sz="1200" kern="0" spc="-24" dirty="0">
                <a:solidFill>
                  <a:srgbClr val="272525"/>
                </a:solidFill>
                <a:latin typeface="Source Sans Pro" pitchFamily="34" charset="0"/>
                <a:ea typeface="Source Sans Pro" pitchFamily="34" charset="-122"/>
                <a:cs typeface="Source Sans Pro" pitchFamily="34" charset="-120"/>
              </a:rPr>
              <a:t> Hooks like </a:t>
            </a:r>
            <a:r>
              <a:rPr lang="en-US" sz="1200" kern="0" spc="-24" dirty="0">
                <a:solidFill>
                  <a:srgbClr val="272525"/>
                </a:solidFill>
                <a:highlight>
                  <a:srgbClr val="F0D4F7"/>
                </a:highlight>
                <a:latin typeface="Consolas" pitchFamily="34" charset="0"/>
                <a:ea typeface="Consolas" pitchFamily="34" charset="-122"/>
                <a:cs typeface="Consolas" pitchFamily="34" charset="-120"/>
              </a:rPr>
              <a:t>useEffect</a:t>
            </a:r>
            <a:r>
              <a:rPr lang="en-US" sz="1200" kern="0" spc="-24" dirty="0">
                <a:solidFill>
                  <a:srgbClr val="272525"/>
                </a:solidFill>
                <a:latin typeface="Source Sans Pro" pitchFamily="34" charset="0"/>
                <a:ea typeface="Source Sans Pro" pitchFamily="34" charset="-122"/>
                <a:cs typeface="Source Sans Pro" pitchFamily="34" charset="-120"/>
              </a:rPr>
              <a:t> handle side effects (e.g., data fetching, subscriptions), allowing you to manage lifecycle events effectively. React Fragments (</a:t>
            </a:r>
            <a:r>
              <a:rPr lang="en-US" sz="1200" kern="0" spc="-24" dirty="0">
                <a:solidFill>
                  <a:srgbClr val="272525"/>
                </a:solidFill>
                <a:highlight>
                  <a:srgbClr val="F0D4F7"/>
                </a:highlight>
                <a:latin typeface="Consolas" pitchFamily="34" charset="0"/>
                <a:ea typeface="Consolas" pitchFamily="34" charset="-122"/>
                <a:cs typeface="Consolas" pitchFamily="34" charset="-120"/>
              </a:rPr>
              <a:t>&lt;React.Fragment&gt;</a:t>
            </a:r>
            <a:r>
              <a:rPr lang="en-US" sz="1200" kern="0" spc="-24" dirty="0">
                <a:solidFill>
                  <a:srgbClr val="272525"/>
                </a:solidFill>
                <a:latin typeface="Source Sans Pro" pitchFamily="34" charset="0"/>
                <a:ea typeface="Source Sans Pro" pitchFamily="34" charset="-122"/>
                <a:cs typeface="Source Sans Pro" pitchFamily="34" charset="-120"/>
              </a:rPr>
              <a:t>) allow returning multiple elements without adding extra DOM nodes.</a:t>
            </a:r>
            <a:endParaRPr lang="en-US" sz="1200" dirty="0"/>
          </a:p>
        </p:txBody>
      </p:sp>
      <p:sp>
        <p:nvSpPr>
          <p:cNvPr id="6" name="Text 4"/>
          <p:cNvSpPr/>
          <p:nvPr/>
        </p:nvSpPr>
        <p:spPr>
          <a:xfrm>
            <a:off x="533995" y="3213735"/>
            <a:ext cx="3104555" cy="358973"/>
          </a:xfrm>
          <a:prstGeom prst="rect">
            <a:avLst/>
          </a:prstGeom>
          <a:noFill/>
          <a:ln/>
        </p:spPr>
        <p:txBody>
          <a:bodyPr wrap="none" lIns="0" tIns="0" rIns="0" bIns="0" rtlCol="0" anchor="t"/>
          <a:lstStyle/>
          <a:p>
            <a:pPr marL="0" indent="0">
              <a:lnSpc>
                <a:spcPts val="2800"/>
              </a:lnSpc>
              <a:buNone/>
            </a:pPr>
            <a:r>
              <a:rPr lang="en-US" sz="2250" kern="0" spc="-45" dirty="0">
                <a:solidFill>
                  <a:srgbClr val="000000"/>
                </a:solidFill>
                <a:latin typeface="Source Serif Pro Semi Bold" pitchFamily="34" charset="0"/>
                <a:ea typeface="Source Serif Pro Semi Bold" pitchFamily="34" charset="-122"/>
                <a:cs typeface="Source Serif Pro Semi Bold" pitchFamily="34" charset="-120"/>
              </a:rPr>
              <a:t>JavaScript Fundamentals</a:t>
            </a:r>
            <a:endParaRPr lang="en-US" sz="2250" dirty="0"/>
          </a:p>
        </p:txBody>
      </p:sp>
      <p:sp>
        <p:nvSpPr>
          <p:cNvPr id="7" name="Text 5"/>
          <p:cNvSpPr/>
          <p:nvPr/>
        </p:nvSpPr>
        <p:spPr>
          <a:xfrm>
            <a:off x="533995" y="3801547"/>
            <a:ext cx="13562409" cy="243959"/>
          </a:xfrm>
          <a:prstGeom prst="rect">
            <a:avLst/>
          </a:prstGeom>
          <a:noFill/>
          <a:ln/>
        </p:spPr>
        <p:txBody>
          <a:bodyPr wrap="none" lIns="0" tIns="0" rIns="0" bIns="0" rtlCol="0" anchor="t"/>
          <a:lstStyle/>
          <a:p>
            <a:pPr marL="0" indent="0">
              <a:lnSpc>
                <a:spcPts val="1900"/>
              </a:lnSpc>
              <a:buNone/>
            </a:pPr>
            <a:r>
              <a:rPr lang="en-US" sz="1200" b="1" kern="0" spc="-24" dirty="0">
                <a:solidFill>
                  <a:srgbClr val="272525"/>
                </a:solidFill>
                <a:latin typeface="Source Sans Pro" pitchFamily="34" charset="0"/>
                <a:ea typeface="Source Sans Pro" pitchFamily="34" charset="-122"/>
                <a:cs typeface="Source Sans Pro" pitchFamily="34" charset="-120"/>
              </a:rPr>
              <a:t>Event Handling:</a:t>
            </a:r>
            <a:r>
              <a:rPr lang="en-US" sz="1200" kern="0" spc="-24" dirty="0">
                <a:solidFill>
                  <a:srgbClr val="272525"/>
                </a:solidFill>
                <a:latin typeface="Source Sans Pro" pitchFamily="34" charset="0"/>
                <a:ea typeface="Source Sans Pro" pitchFamily="34" charset="-122"/>
                <a:cs typeface="Source Sans Pro" pitchFamily="34" charset="-120"/>
              </a:rPr>
              <a:t> React uses synthetic events. Attach event listeners using inline handlers (e.g., </a:t>
            </a:r>
            <a:r>
              <a:rPr lang="en-US" sz="1200" kern="0" spc="-24" dirty="0">
                <a:solidFill>
                  <a:srgbClr val="272525"/>
                </a:solidFill>
                <a:highlight>
                  <a:srgbClr val="F0D4F7"/>
                </a:highlight>
                <a:latin typeface="Consolas" pitchFamily="34" charset="0"/>
                <a:ea typeface="Consolas" pitchFamily="34" charset="-122"/>
                <a:cs typeface="Consolas" pitchFamily="34" charset="-120"/>
              </a:rPr>
              <a:t>onClick={handleClick}</a:t>
            </a:r>
            <a:r>
              <a:rPr lang="en-US" sz="1200" kern="0" spc="-24" dirty="0">
                <a:solidFill>
                  <a:srgbClr val="272525"/>
                </a:solidFill>
                <a:latin typeface="Source Sans Pro" pitchFamily="34" charset="0"/>
                <a:ea typeface="Source Sans Pro" pitchFamily="34" charset="-122"/>
                <a:cs typeface="Source Sans Pro" pitchFamily="34" charset="-120"/>
              </a:rPr>
              <a:t>) or using </a:t>
            </a:r>
            <a:r>
              <a:rPr lang="en-US" sz="1200" kern="0" spc="-24" dirty="0">
                <a:solidFill>
                  <a:srgbClr val="272525"/>
                </a:solidFill>
                <a:highlight>
                  <a:srgbClr val="F0D4F7"/>
                </a:highlight>
                <a:latin typeface="Consolas" pitchFamily="34" charset="0"/>
                <a:ea typeface="Consolas" pitchFamily="34" charset="-122"/>
                <a:cs typeface="Consolas" pitchFamily="34" charset="-120"/>
              </a:rPr>
              <a:t>addEventListener</a:t>
            </a:r>
            <a:r>
              <a:rPr lang="en-US" sz="1200" kern="0" spc="-24" dirty="0">
                <a:solidFill>
                  <a:srgbClr val="272525"/>
                </a:solidFill>
                <a:latin typeface="Source Sans Pro" pitchFamily="34" charset="0"/>
                <a:ea typeface="Source Sans Pro" pitchFamily="34" charset="-122"/>
                <a:cs typeface="Source Sans Pro" pitchFamily="34" charset="-120"/>
              </a:rPr>
              <a:t>. Event handling allows interactive components.</a:t>
            </a:r>
            <a:endParaRPr lang="en-US" sz="1200" dirty="0"/>
          </a:p>
        </p:txBody>
      </p:sp>
      <p:sp>
        <p:nvSpPr>
          <p:cNvPr id="8" name="Text 6"/>
          <p:cNvSpPr/>
          <p:nvPr/>
        </p:nvSpPr>
        <p:spPr>
          <a:xfrm>
            <a:off x="533995" y="4217075"/>
            <a:ext cx="13562409" cy="243959"/>
          </a:xfrm>
          <a:prstGeom prst="rect">
            <a:avLst/>
          </a:prstGeom>
          <a:noFill/>
          <a:ln/>
        </p:spPr>
        <p:txBody>
          <a:bodyPr wrap="none" lIns="0" tIns="0" rIns="0" bIns="0" rtlCol="0" anchor="t"/>
          <a:lstStyle/>
          <a:p>
            <a:pPr marL="0" indent="0">
              <a:lnSpc>
                <a:spcPts val="1900"/>
              </a:lnSpc>
              <a:buNone/>
            </a:pPr>
            <a:r>
              <a:rPr lang="en-US" sz="1200" b="1" kern="0" spc="-24" dirty="0">
                <a:solidFill>
                  <a:srgbClr val="272525"/>
                </a:solidFill>
                <a:latin typeface="Source Sans Pro" pitchFamily="34" charset="0"/>
                <a:ea typeface="Source Sans Pro" pitchFamily="34" charset="-122"/>
                <a:cs typeface="Source Sans Pro" pitchFamily="34" charset="-120"/>
              </a:rPr>
              <a:t>Conditionals:</a:t>
            </a:r>
            <a:r>
              <a:rPr lang="en-US" sz="1200" kern="0" spc="-24" dirty="0">
                <a:solidFill>
                  <a:srgbClr val="272525"/>
                </a:solidFill>
                <a:latin typeface="Source Sans Pro" pitchFamily="34" charset="0"/>
                <a:ea typeface="Source Sans Pro" pitchFamily="34" charset="-122"/>
                <a:cs typeface="Source Sans Pro" pitchFamily="34" charset="-120"/>
              </a:rPr>
              <a:t> Use JavaScript's conditional statements (</a:t>
            </a:r>
            <a:r>
              <a:rPr lang="en-US" sz="1200" kern="0" spc="-24" dirty="0">
                <a:solidFill>
                  <a:srgbClr val="272525"/>
                </a:solidFill>
                <a:highlight>
                  <a:srgbClr val="F0D4F7"/>
                </a:highlight>
                <a:latin typeface="Consolas" pitchFamily="34" charset="0"/>
                <a:ea typeface="Consolas" pitchFamily="34" charset="-122"/>
                <a:cs typeface="Consolas" pitchFamily="34" charset="-120"/>
              </a:rPr>
              <a:t>if</a:t>
            </a:r>
            <a:r>
              <a:rPr lang="en-US" sz="1200" kern="0" spc="-24" dirty="0">
                <a:solidFill>
                  <a:srgbClr val="272525"/>
                </a:solidFill>
                <a:latin typeface="Source Sans Pro" pitchFamily="34" charset="0"/>
                <a:ea typeface="Source Sans Pro" pitchFamily="34" charset="-122"/>
                <a:cs typeface="Source Sans Pro" pitchFamily="34" charset="-120"/>
              </a:rPr>
              <a:t>, </a:t>
            </a:r>
            <a:r>
              <a:rPr lang="en-US" sz="1200" kern="0" spc="-24" dirty="0">
                <a:solidFill>
                  <a:srgbClr val="272525"/>
                </a:solidFill>
                <a:highlight>
                  <a:srgbClr val="F0D4F7"/>
                </a:highlight>
                <a:latin typeface="Consolas" pitchFamily="34" charset="0"/>
                <a:ea typeface="Consolas" pitchFamily="34" charset="-122"/>
                <a:cs typeface="Consolas" pitchFamily="34" charset="-120"/>
              </a:rPr>
              <a:t>else if</a:t>
            </a:r>
            <a:r>
              <a:rPr lang="en-US" sz="1200" kern="0" spc="-24" dirty="0">
                <a:solidFill>
                  <a:srgbClr val="272525"/>
                </a:solidFill>
                <a:latin typeface="Source Sans Pro" pitchFamily="34" charset="0"/>
                <a:ea typeface="Source Sans Pro" pitchFamily="34" charset="-122"/>
                <a:cs typeface="Source Sans Pro" pitchFamily="34" charset="-120"/>
              </a:rPr>
              <a:t>, </a:t>
            </a:r>
            <a:r>
              <a:rPr lang="en-US" sz="1200" kern="0" spc="-24" dirty="0">
                <a:solidFill>
                  <a:srgbClr val="272525"/>
                </a:solidFill>
                <a:highlight>
                  <a:srgbClr val="F0D4F7"/>
                </a:highlight>
                <a:latin typeface="Consolas" pitchFamily="34" charset="0"/>
                <a:ea typeface="Consolas" pitchFamily="34" charset="-122"/>
                <a:cs typeface="Consolas" pitchFamily="34" charset="-120"/>
              </a:rPr>
              <a:t>else</a:t>
            </a:r>
            <a:r>
              <a:rPr lang="en-US" sz="1200" kern="0" spc="-24" dirty="0">
                <a:solidFill>
                  <a:srgbClr val="272525"/>
                </a:solidFill>
                <a:latin typeface="Source Sans Pro" pitchFamily="34" charset="0"/>
                <a:ea typeface="Source Sans Pro" pitchFamily="34" charset="-122"/>
                <a:cs typeface="Source Sans Pro" pitchFamily="34" charset="-120"/>
              </a:rPr>
              <a:t>, ternary operator) to control rendering based on state or props.</a:t>
            </a:r>
            <a:endParaRPr lang="en-US" sz="1200" dirty="0"/>
          </a:p>
        </p:txBody>
      </p:sp>
      <p:sp>
        <p:nvSpPr>
          <p:cNvPr id="9" name="Text 7"/>
          <p:cNvSpPr/>
          <p:nvPr/>
        </p:nvSpPr>
        <p:spPr>
          <a:xfrm>
            <a:off x="533995" y="4689872"/>
            <a:ext cx="3469362" cy="358973"/>
          </a:xfrm>
          <a:prstGeom prst="rect">
            <a:avLst/>
          </a:prstGeom>
          <a:noFill/>
          <a:ln/>
        </p:spPr>
        <p:txBody>
          <a:bodyPr wrap="none" lIns="0" tIns="0" rIns="0" bIns="0" rtlCol="0" anchor="t"/>
          <a:lstStyle/>
          <a:p>
            <a:pPr marL="0" indent="0">
              <a:lnSpc>
                <a:spcPts val="2800"/>
              </a:lnSpc>
              <a:buNone/>
            </a:pPr>
            <a:r>
              <a:rPr lang="en-US" sz="2250" kern="0" spc="-45" dirty="0">
                <a:solidFill>
                  <a:srgbClr val="000000"/>
                </a:solidFill>
                <a:latin typeface="Source Serif Pro Semi Bold" pitchFamily="34" charset="0"/>
                <a:ea typeface="Source Serif Pro Semi Bold" pitchFamily="34" charset="-122"/>
                <a:cs typeface="Source Serif Pro Semi Bold" pitchFamily="34" charset="-120"/>
              </a:rPr>
              <a:t>React Libraries and Routing</a:t>
            </a:r>
            <a:endParaRPr lang="en-US" sz="2250" dirty="0"/>
          </a:p>
        </p:txBody>
      </p:sp>
      <p:sp>
        <p:nvSpPr>
          <p:cNvPr id="10" name="Text 8"/>
          <p:cNvSpPr/>
          <p:nvPr/>
        </p:nvSpPr>
        <p:spPr>
          <a:xfrm>
            <a:off x="533995" y="5277683"/>
            <a:ext cx="13562409" cy="243959"/>
          </a:xfrm>
          <a:prstGeom prst="rect">
            <a:avLst/>
          </a:prstGeom>
          <a:noFill/>
          <a:ln/>
        </p:spPr>
        <p:txBody>
          <a:bodyPr wrap="none" lIns="0" tIns="0" rIns="0" bIns="0" rtlCol="0" anchor="t"/>
          <a:lstStyle/>
          <a:p>
            <a:pPr marL="0" indent="0">
              <a:lnSpc>
                <a:spcPts val="1900"/>
              </a:lnSpc>
              <a:buNone/>
            </a:pPr>
            <a:r>
              <a:rPr lang="en-US" sz="1200" b="1" kern="0" spc="-24" dirty="0">
                <a:solidFill>
                  <a:srgbClr val="272525"/>
                </a:solidFill>
                <a:latin typeface="Source Sans Pro" pitchFamily="34" charset="0"/>
                <a:ea typeface="Source Sans Pro" pitchFamily="34" charset="-122"/>
                <a:cs typeface="Source Sans Pro" pitchFamily="34" charset="-120"/>
              </a:rPr>
              <a:t>React Router:</a:t>
            </a:r>
            <a:r>
              <a:rPr lang="en-US" sz="1200" kern="0" spc="-24" dirty="0">
                <a:solidFill>
                  <a:srgbClr val="272525"/>
                </a:solidFill>
                <a:latin typeface="Source Sans Pro" pitchFamily="34" charset="0"/>
                <a:ea typeface="Source Sans Pro" pitchFamily="34" charset="-122"/>
                <a:cs typeface="Source Sans Pro" pitchFamily="34" charset="-120"/>
              </a:rPr>
              <a:t> For navigation, integrate React Router to manage different views and routes. React Router provides tools for declarative routing and handling URL changes.</a:t>
            </a:r>
            <a:endParaRPr lang="en-US" sz="1200" dirty="0"/>
          </a:p>
        </p:txBody>
      </p:sp>
      <p:sp>
        <p:nvSpPr>
          <p:cNvPr id="11" name="Text 9"/>
          <p:cNvSpPr/>
          <p:nvPr/>
        </p:nvSpPr>
        <p:spPr>
          <a:xfrm>
            <a:off x="533995" y="5693212"/>
            <a:ext cx="13562409" cy="243959"/>
          </a:xfrm>
          <a:prstGeom prst="rect">
            <a:avLst/>
          </a:prstGeom>
          <a:noFill/>
          <a:ln/>
        </p:spPr>
        <p:txBody>
          <a:bodyPr wrap="none" lIns="0" tIns="0" rIns="0" bIns="0" rtlCol="0" anchor="t"/>
          <a:lstStyle/>
          <a:p>
            <a:pPr marL="0" indent="0">
              <a:lnSpc>
                <a:spcPts val="1900"/>
              </a:lnSpc>
              <a:buNone/>
            </a:pPr>
            <a:r>
              <a:rPr lang="en-US" sz="1200" b="1" kern="0" spc="-24" dirty="0">
                <a:solidFill>
                  <a:srgbClr val="272525"/>
                </a:solidFill>
                <a:latin typeface="Source Sans Pro" pitchFamily="34" charset="0"/>
                <a:ea typeface="Source Sans Pro" pitchFamily="34" charset="-122"/>
                <a:cs typeface="Source Sans Pro" pitchFamily="34" charset="-120"/>
              </a:rPr>
              <a:t>External Libraries:</a:t>
            </a:r>
            <a:r>
              <a:rPr lang="en-US" sz="1200" kern="0" spc="-24" dirty="0">
                <a:solidFill>
                  <a:srgbClr val="272525"/>
                </a:solidFill>
                <a:latin typeface="Source Sans Pro" pitchFamily="34" charset="0"/>
                <a:ea typeface="Source Sans Pro" pitchFamily="34" charset="-122"/>
                <a:cs typeface="Source Sans Pro" pitchFamily="34" charset="-120"/>
              </a:rPr>
              <a:t> Depending on project needs, incorporate libraries like Axios, Redux, or others to extend functionality. and other libraries like React-icons/Fa, React material lib.,etc.</a:t>
            </a:r>
            <a:endParaRPr lang="en-US" sz="1200" dirty="0"/>
          </a:p>
        </p:txBody>
      </p:sp>
      <p:sp>
        <p:nvSpPr>
          <p:cNvPr id="12" name="Text 10"/>
          <p:cNvSpPr/>
          <p:nvPr/>
        </p:nvSpPr>
        <p:spPr>
          <a:xfrm>
            <a:off x="533995" y="6166009"/>
            <a:ext cx="2871907" cy="358973"/>
          </a:xfrm>
          <a:prstGeom prst="rect">
            <a:avLst/>
          </a:prstGeom>
          <a:noFill/>
          <a:ln/>
        </p:spPr>
        <p:txBody>
          <a:bodyPr wrap="none" lIns="0" tIns="0" rIns="0" bIns="0" rtlCol="0" anchor="t"/>
          <a:lstStyle/>
          <a:p>
            <a:pPr marL="0" indent="0">
              <a:lnSpc>
                <a:spcPts val="2800"/>
              </a:lnSpc>
              <a:buNone/>
            </a:pPr>
            <a:r>
              <a:rPr lang="en-US" sz="2250" kern="0" spc="-45" dirty="0">
                <a:solidFill>
                  <a:srgbClr val="000000"/>
                </a:solidFill>
                <a:latin typeface="Source Serif Pro Semi Bold" pitchFamily="34" charset="0"/>
                <a:ea typeface="Source Serif Pro Semi Bold" pitchFamily="34" charset="-122"/>
                <a:cs typeface="Source Serif Pro Semi Bold" pitchFamily="34" charset="-120"/>
              </a:rPr>
              <a:t>Advanced Concepts</a:t>
            </a:r>
            <a:endParaRPr lang="en-US" sz="2250" dirty="0"/>
          </a:p>
        </p:txBody>
      </p:sp>
      <p:sp>
        <p:nvSpPr>
          <p:cNvPr id="13" name="Text 11"/>
          <p:cNvSpPr/>
          <p:nvPr/>
        </p:nvSpPr>
        <p:spPr>
          <a:xfrm>
            <a:off x="533995" y="6753820"/>
            <a:ext cx="13562409" cy="243959"/>
          </a:xfrm>
          <a:prstGeom prst="rect">
            <a:avLst/>
          </a:prstGeom>
          <a:noFill/>
          <a:ln/>
        </p:spPr>
        <p:txBody>
          <a:bodyPr wrap="none" lIns="0" tIns="0" rIns="0" bIns="0" rtlCol="0" anchor="t"/>
          <a:lstStyle/>
          <a:p>
            <a:pPr marL="0" indent="0">
              <a:lnSpc>
                <a:spcPts val="1900"/>
              </a:lnSpc>
              <a:buNone/>
            </a:pPr>
            <a:r>
              <a:rPr lang="en-US" sz="1200" b="1" kern="0" spc="-24" dirty="0">
                <a:solidFill>
                  <a:srgbClr val="272525"/>
                </a:solidFill>
                <a:latin typeface="Source Sans Pro" pitchFamily="34" charset="0"/>
                <a:ea typeface="Source Sans Pro" pitchFamily="34" charset="-122"/>
                <a:cs typeface="Source Sans Pro" pitchFamily="34" charset="-120"/>
              </a:rPr>
              <a:t>Refs:</a:t>
            </a:r>
            <a:r>
              <a:rPr lang="en-US" sz="1200" kern="0" spc="-24" dirty="0">
                <a:solidFill>
                  <a:srgbClr val="272525"/>
                </a:solidFill>
                <a:latin typeface="Source Sans Pro" pitchFamily="34" charset="0"/>
                <a:ea typeface="Source Sans Pro" pitchFamily="34" charset="-122"/>
                <a:cs typeface="Source Sans Pro" pitchFamily="34" charset="-120"/>
              </a:rPr>
              <a:t> Direct DOM manipulation using </a:t>
            </a:r>
            <a:r>
              <a:rPr lang="en-US" sz="1200" kern="0" spc="-24" dirty="0">
                <a:solidFill>
                  <a:srgbClr val="272525"/>
                </a:solidFill>
                <a:highlight>
                  <a:srgbClr val="F0D4F7"/>
                </a:highlight>
                <a:latin typeface="Consolas" pitchFamily="34" charset="0"/>
                <a:ea typeface="Consolas" pitchFamily="34" charset="-122"/>
                <a:cs typeface="Consolas" pitchFamily="34" charset="-120"/>
              </a:rPr>
              <a:t>useRef</a:t>
            </a:r>
            <a:r>
              <a:rPr lang="en-US" sz="1200" kern="0" spc="-24" dirty="0">
                <a:solidFill>
                  <a:srgbClr val="272525"/>
                </a:solidFill>
                <a:latin typeface="Source Sans Pro" pitchFamily="34" charset="0"/>
                <a:ea typeface="Source Sans Pro" pitchFamily="34" charset="-122"/>
                <a:cs typeface="Source Sans Pro" pitchFamily="34" charset="-120"/>
              </a:rPr>
              <a:t> provides advanced control over elements (e.g., focus, scroll). Refs should be used sparingly to avoid interfering with React's reconciliation process.</a:t>
            </a:r>
            <a:endParaRPr lang="en-US" sz="1200" dirty="0"/>
          </a:p>
        </p:txBody>
      </p:sp>
      <p:sp>
        <p:nvSpPr>
          <p:cNvPr id="14" name="Text 12"/>
          <p:cNvSpPr/>
          <p:nvPr/>
        </p:nvSpPr>
        <p:spPr>
          <a:xfrm>
            <a:off x="533995" y="7169348"/>
            <a:ext cx="13562409" cy="487918"/>
          </a:xfrm>
          <a:prstGeom prst="rect">
            <a:avLst/>
          </a:prstGeom>
          <a:noFill/>
          <a:ln/>
        </p:spPr>
        <p:txBody>
          <a:bodyPr wrap="square" lIns="0" tIns="0" rIns="0" bIns="0" rtlCol="0" anchor="t"/>
          <a:lstStyle/>
          <a:p>
            <a:pPr marL="0" indent="0">
              <a:lnSpc>
                <a:spcPts val="1900"/>
              </a:lnSpc>
              <a:buNone/>
            </a:pPr>
            <a:r>
              <a:rPr lang="en-US" sz="1200" b="1" kern="0" spc="-24" dirty="0">
                <a:solidFill>
                  <a:srgbClr val="272525"/>
                </a:solidFill>
                <a:latin typeface="Source Sans Pro" pitchFamily="34" charset="0"/>
                <a:ea typeface="Source Sans Pro" pitchFamily="34" charset="-122"/>
                <a:cs typeface="Source Sans Pro" pitchFamily="34" charset="-120"/>
              </a:rPr>
              <a:t>Class Components:</a:t>
            </a:r>
            <a:r>
              <a:rPr lang="en-US" sz="1200" kern="0" spc="-24" dirty="0">
                <a:solidFill>
                  <a:srgbClr val="272525"/>
                </a:solidFill>
                <a:latin typeface="Source Sans Pro" pitchFamily="34" charset="0"/>
                <a:ea typeface="Source Sans Pro" pitchFamily="34" charset="-122"/>
                <a:cs typeface="Source Sans Pro" pitchFamily="34" charset="-120"/>
              </a:rPr>
              <a:t> While functional components with hooks are now preferred, class components offer lifecycle methods (</a:t>
            </a:r>
            <a:r>
              <a:rPr lang="en-US" sz="1200" kern="0" spc="-24" dirty="0">
                <a:solidFill>
                  <a:srgbClr val="272525"/>
                </a:solidFill>
                <a:highlight>
                  <a:srgbClr val="F0D4F7"/>
                </a:highlight>
                <a:latin typeface="Consolas" pitchFamily="34" charset="0"/>
                <a:ea typeface="Consolas" pitchFamily="34" charset="-122"/>
                <a:cs typeface="Consolas" pitchFamily="34" charset="-120"/>
              </a:rPr>
              <a:t>componentDidMount</a:t>
            </a:r>
            <a:r>
              <a:rPr lang="en-US" sz="1200" kern="0" spc="-24" dirty="0">
                <a:solidFill>
                  <a:srgbClr val="272525"/>
                </a:solidFill>
                <a:latin typeface="Source Sans Pro" pitchFamily="34" charset="0"/>
                <a:ea typeface="Source Sans Pro" pitchFamily="34" charset="-122"/>
                <a:cs typeface="Source Sans Pro" pitchFamily="34" charset="-120"/>
              </a:rPr>
              <a:t>, </a:t>
            </a:r>
            <a:r>
              <a:rPr lang="en-US" sz="1200" kern="0" spc="-24" dirty="0">
                <a:solidFill>
                  <a:srgbClr val="272525"/>
                </a:solidFill>
                <a:highlight>
                  <a:srgbClr val="F0D4F7"/>
                </a:highlight>
                <a:latin typeface="Consolas" pitchFamily="34" charset="0"/>
                <a:ea typeface="Consolas" pitchFamily="34" charset="-122"/>
                <a:cs typeface="Consolas" pitchFamily="34" charset="-120"/>
              </a:rPr>
              <a:t>componentWillUnmount</a:t>
            </a:r>
            <a:r>
              <a:rPr lang="en-US" sz="1200" kern="0" spc="-24" dirty="0">
                <a:solidFill>
                  <a:srgbClr val="272525"/>
                </a:solidFill>
                <a:latin typeface="Source Sans Pro" pitchFamily="34" charset="0"/>
                <a:ea typeface="Source Sans Pro" pitchFamily="34" charset="-122"/>
                <a:cs typeface="Source Sans Pro" pitchFamily="34" charset="-120"/>
              </a:rPr>
              <a:t>, etc.) for managing side effects and state. They use </a:t>
            </a:r>
            <a:r>
              <a:rPr lang="en-US" sz="1200" kern="0" spc="-24" dirty="0">
                <a:solidFill>
                  <a:srgbClr val="272525"/>
                </a:solidFill>
                <a:highlight>
                  <a:srgbClr val="F0D4F7"/>
                </a:highlight>
                <a:latin typeface="Consolas" pitchFamily="34" charset="0"/>
                <a:ea typeface="Consolas" pitchFamily="34" charset="-122"/>
                <a:cs typeface="Consolas" pitchFamily="34" charset="-120"/>
              </a:rPr>
              <a:t>this.state</a:t>
            </a:r>
            <a:r>
              <a:rPr lang="en-US" sz="1200" kern="0" spc="-24" dirty="0">
                <a:solidFill>
                  <a:srgbClr val="272525"/>
                </a:solidFill>
                <a:latin typeface="Source Sans Pro" pitchFamily="34" charset="0"/>
                <a:ea typeface="Source Sans Pro" pitchFamily="34" charset="-122"/>
                <a:cs typeface="Source Sans Pro" pitchFamily="34" charset="-120"/>
              </a:rPr>
              <a:t> and </a:t>
            </a:r>
            <a:r>
              <a:rPr lang="en-US" sz="1200" kern="0" spc="-24" dirty="0">
                <a:solidFill>
                  <a:srgbClr val="272525"/>
                </a:solidFill>
                <a:highlight>
                  <a:srgbClr val="F0D4F7"/>
                </a:highlight>
                <a:latin typeface="Consolas" pitchFamily="34" charset="0"/>
                <a:ea typeface="Consolas" pitchFamily="34" charset="-122"/>
                <a:cs typeface="Consolas" pitchFamily="34" charset="-120"/>
              </a:rPr>
              <a:t>this.setState()</a:t>
            </a:r>
            <a:r>
              <a:rPr lang="en-US" sz="1200" kern="0" spc="-24" dirty="0">
                <a:solidFill>
                  <a:srgbClr val="272525"/>
                </a:solidFill>
                <a:latin typeface="Source Sans Pro" pitchFamily="34" charset="0"/>
                <a:ea typeface="Source Sans Pro" pitchFamily="34" charset="-122"/>
                <a:cs typeface="Source Sans Pro" pitchFamily="34" charset="-120"/>
              </a:rPr>
              <a:t> for state management. Class components provide a different approach to component structure and may be useful in certain situations or legacy codebases.</a:t>
            </a:r>
            <a:endParaRPr lang="en-US" sz="1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37724" y="1198007"/>
            <a:ext cx="10763726"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Bank Management Application Architecture</a:t>
            </a:r>
            <a:endParaRPr lang="en-US" sz="4400" dirty="0"/>
          </a:p>
        </p:txBody>
      </p:sp>
      <p:pic>
        <p:nvPicPr>
          <p:cNvPr id="3" name="Image 0" descr="preencoded.png"/>
          <p:cNvPicPr>
            <a:picLocks noChangeAspect="1"/>
          </p:cNvPicPr>
          <p:nvPr/>
        </p:nvPicPr>
        <p:blipFill>
          <a:blip r:embed="rId3"/>
          <a:stretch>
            <a:fillRect/>
          </a:stretch>
        </p:blipFill>
        <p:spPr>
          <a:xfrm>
            <a:off x="837724" y="2530197"/>
            <a:ext cx="6185535" cy="4232196"/>
          </a:xfrm>
          <a:prstGeom prst="rect">
            <a:avLst/>
          </a:prstGeom>
        </p:spPr>
      </p:pic>
      <p:sp>
        <p:nvSpPr>
          <p:cNvPr id="4" name="Text 1"/>
          <p:cNvSpPr/>
          <p:nvPr/>
        </p:nvSpPr>
        <p:spPr>
          <a:xfrm>
            <a:off x="7614761" y="250031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Semi Bold" pitchFamily="34" charset="0"/>
                <a:ea typeface="Source Serif Pro Semi Bold" pitchFamily="34" charset="-122"/>
                <a:cs typeface="Source Serif Pro Semi Bold" pitchFamily="34" charset="-120"/>
              </a:rPr>
              <a:t>Key Features</a:t>
            </a:r>
            <a:endParaRPr lang="en-US" sz="2200" dirty="0"/>
          </a:p>
        </p:txBody>
      </p:sp>
      <p:sp>
        <p:nvSpPr>
          <p:cNvPr id="5" name="Text 2"/>
          <p:cNvSpPr/>
          <p:nvPr/>
        </p:nvSpPr>
        <p:spPr>
          <a:xfrm>
            <a:off x="7614761" y="309157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Login/Authentication</a:t>
            </a:r>
            <a:endParaRPr lang="en-US" sz="1850" dirty="0"/>
          </a:p>
        </p:txBody>
      </p:sp>
      <p:sp>
        <p:nvSpPr>
          <p:cNvPr id="6" name="Text 3"/>
          <p:cNvSpPr/>
          <p:nvPr/>
        </p:nvSpPr>
        <p:spPr>
          <a:xfrm>
            <a:off x="7614761" y="355830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Loan Application</a:t>
            </a:r>
            <a:endParaRPr lang="en-US" sz="1850" dirty="0"/>
          </a:p>
        </p:txBody>
      </p:sp>
      <p:sp>
        <p:nvSpPr>
          <p:cNvPr id="7" name="Text 4"/>
          <p:cNvSpPr/>
          <p:nvPr/>
        </p:nvSpPr>
        <p:spPr>
          <a:xfrm>
            <a:off x="7614761" y="402502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Investment Management</a:t>
            </a:r>
            <a:endParaRPr lang="en-US" sz="1850" dirty="0"/>
          </a:p>
        </p:txBody>
      </p:sp>
      <p:sp>
        <p:nvSpPr>
          <p:cNvPr id="8" name="Text 5"/>
          <p:cNvSpPr/>
          <p:nvPr/>
        </p:nvSpPr>
        <p:spPr>
          <a:xfrm>
            <a:off x="7614761" y="449175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Fixed Deposits</a:t>
            </a:r>
            <a:endParaRPr lang="en-US" sz="1850" dirty="0"/>
          </a:p>
        </p:txBody>
      </p:sp>
      <p:sp>
        <p:nvSpPr>
          <p:cNvPr id="9" name="Text 6"/>
          <p:cNvSpPr/>
          <p:nvPr/>
        </p:nvSpPr>
        <p:spPr>
          <a:xfrm>
            <a:off x="7614761" y="495847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Account Opening (Personal, NRI, Business)</a:t>
            </a:r>
            <a:endParaRPr lang="en-US" sz="1850" dirty="0"/>
          </a:p>
        </p:txBody>
      </p:sp>
      <p:sp>
        <p:nvSpPr>
          <p:cNvPr id="10" name="Text 7"/>
          <p:cNvSpPr/>
          <p:nvPr/>
        </p:nvSpPr>
        <p:spPr>
          <a:xfrm>
            <a:off x="7614761" y="542520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Transaction History</a:t>
            </a:r>
            <a:endParaRPr lang="en-US" sz="1850" dirty="0"/>
          </a:p>
        </p:txBody>
      </p:sp>
      <p:sp>
        <p:nvSpPr>
          <p:cNvPr id="11" name="Text 8"/>
          <p:cNvSpPr/>
          <p:nvPr/>
        </p:nvSpPr>
        <p:spPr>
          <a:xfrm>
            <a:off x="7614761" y="589192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Portfolio Analysis</a:t>
            </a:r>
            <a:endParaRPr lang="en-US" sz="1850" dirty="0"/>
          </a:p>
        </p:txBody>
      </p:sp>
      <p:sp>
        <p:nvSpPr>
          <p:cNvPr id="12" name="Text 9"/>
          <p:cNvSpPr/>
          <p:nvPr/>
        </p:nvSpPr>
        <p:spPr>
          <a:xfrm>
            <a:off x="7614761" y="635865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Credit/Debit/Visa Card Applications</a:t>
            </a:r>
            <a:endParaRPr lang="en-US" sz="18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04706" y="745093"/>
            <a:ext cx="3393519" cy="424101"/>
          </a:xfrm>
          <a:prstGeom prst="rect">
            <a:avLst/>
          </a:prstGeom>
          <a:noFill/>
          <a:ln/>
        </p:spPr>
        <p:txBody>
          <a:bodyPr wrap="none" lIns="0" tIns="0" rIns="0" bIns="0" rtlCol="0" anchor="t"/>
          <a:lstStyle/>
          <a:p>
            <a:pPr marL="0" indent="0">
              <a:lnSpc>
                <a:spcPts val="3300"/>
              </a:lnSpc>
              <a:buNone/>
            </a:pPr>
            <a:r>
              <a:rPr lang="en-US" sz="2650" kern="0" spc="-53" dirty="0">
                <a:solidFill>
                  <a:srgbClr val="000000"/>
                </a:solidFill>
                <a:latin typeface="Source Serif Pro Semi Bold" pitchFamily="34" charset="0"/>
                <a:ea typeface="Source Serif Pro Semi Bold" pitchFamily="34" charset="-122"/>
                <a:cs typeface="Source Serif Pro Semi Bold" pitchFamily="34" charset="-120"/>
              </a:rPr>
              <a:t>Class Diagram</a:t>
            </a:r>
            <a:endParaRPr lang="en-US" sz="2650" dirty="0"/>
          </a:p>
        </p:txBody>
      </p:sp>
      <p:sp>
        <p:nvSpPr>
          <p:cNvPr id="3" name="Text 1"/>
          <p:cNvSpPr/>
          <p:nvPr/>
        </p:nvSpPr>
        <p:spPr>
          <a:xfrm>
            <a:off x="504706" y="1529715"/>
            <a:ext cx="1696760" cy="212050"/>
          </a:xfrm>
          <a:prstGeom prst="rect">
            <a:avLst/>
          </a:prstGeom>
          <a:noFill/>
          <a:ln/>
        </p:spPr>
        <p:txBody>
          <a:bodyPr wrap="none" lIns="0" tIns="0" rIns="0" bIns="0" rtlCol="0" anchor="t"/>
          <a:lstStyle/>
          <a:p>
            <a:pPr marL="0" indent="0">
              <a:lnSpc>
                <a:spcPts val="1650"/>
              </a:lnSpc>
              <a:buNone/>
            </a:pPr>
            <a:r>
              <a:rPr lang="en-US" sz="1300" kern="0" spc="-27" dirty="0">
                <a:solidFill>
                  <a:srgbClr val="000000"/>
                </a:solidFill>
                <a:latin typeface="Source Serif Pro Semi Bold" pitchFamily="34" charset="0"/>
                <a:ea typeface="Source Serif Pro Semi Bold" pitchFamily="34" charset="-122"/>
                <a:cs typeface="Source Serif Pro Semi Bold" pitchFamily="34" charset="-120"/>
              </a:rPr>
              <a:t>Login Class</a:t>
            </a:r>
            <a:endParaRPr lang="en-US" sz="1300" dirty="0"/>
          </a:p>
        </p:txBody>
      </p:sp>
      <p:sp>
        <p:nvSpPr>
          <p:cNvPr id="4" name="Text 2"/>
          <p:cNvSpPr/>
          <p:nvPr/>
        </p:nvSpPr>
        <p:spPr>
          <a:xfrm>
            <a:off x="504706" y="1885950"/>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login()</a:t>
            </a:r>
            <a:r>
              <a:rPr lang="en-US" sz="1100" kern="0" spc="-23" dirty="0">
                <a:solidFill>
                  <a:srgbClr val="272525"/>
                </a:solidFill>
                <a:latin typeface="Source Sans Pro" pitchFamily="34" charset="0"/>
                <a:ea typeface="Source Sans Pro" pitchFamily="34" charset="-122"/>
                <a:cs typeface="Source Sans Pro" pitchFamily="34" charset="-120"/>
              </a:rPr>
              <a:t>: Authenticates user credentials.</a:t>
            </a:r>
            <a:endParaRPr lang="en-US" sz="1100" dirty="0"/>
          </a:p>
        </p:txBody>
      </p:sp>
      <p:sp>
        <p:nvSpPr>
          <p:cNvPr id="5" name="Text 3"/>
          <p:cNvSpPr/>
          <p:nvPr/>
        </p:nvSpPr>
        <p:spPr>
          <a:xfrm>
            <a:off x="504706" y="2166938"/>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logout()</a:t>
            </a:r>
            <a:r>
              <a:rPr lang="en-US" sz="1100" kern="0" spc="-23" dirty="0">
                <a:solidFill>
                  <a:srgbClr val="272525"/>
                </a:solidFill>
                <a:latin typeface="Source Sans Pro" pitchFamily="34" charset="0"/>
                <a:ea typeface="Source Sans Pro" pitchFamily="34" charset="-122"/>
                <a:cs typeface="Source Sans Pro" pitchFamily="34" charset="-120"/>
              </a:rPr>
              <a:t>: Terminates user session.</a:t>
            </a:r>
            <a:endParaRPr lang="en-US" sz="1100" dirty="0"/>
          </a:p>
        </p:txBody>
      </p:sp>
      <p:sp>
        <p:nvSpPr>
          <p:cNvPr id="6" name="Text 4"/>
          <p:cNvSpPr/>
          <p:nvPr/>
        </p:nvSpPr>
        <p:spPr>
          <a:xfrm>
            <a:off x="504706" y="2447925"/>
            <a:ext cx="3141464" cy="461248"/>
          </a:xfrm>
          <a:prstGeom prst="rect">
            <a:avLst/>
          </a:prstGeom>
          <a:noFill/>
          <a:ln/>
        </p:spPr>
        <p:txBody>
          <a:bodyPr wrap="square" lIns="0" tIns="0" rIns="0" bIns="0" rtlCol="0" anchor="t"/>
          <a:lstStyle/>
          <a:p>
            <a:pPr marL="342900"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checkCredentials()</a:t>
            </a:r>
            <a:r>
              <a:rPr lang="en-US" sz="1100" kern="0" spc="-23" dirty="0">
                <a:solidFill>
                  <a:srgbClr val="272525"/>
                </a:solidFill>
                <a:latin typeface="Source Sans Pro" pitchFamily="34" charset="0"/>
                <a:ea typeface="Source Sans Pro" pitchFamily="34" charset="-122"/>
                <a:cs typeface="Source Sans Pro" pitchFamily="34" charset="-120"/>
              </a:rPr>
              <a:t>: Verifies username and password.</a:t>
            </a:r>
            <a:endParaRPr lang="en-US" sz="1100" dirty="0"/>
          </a:p>
        </p:txBody>
      </p:sp>
      <p:sp>
        <p:nvSpPr>
          <p:cNvPr id="7" name="Text 5"/>
          <p:cNvSpPr/>
          <p:nvPr/>
        </p:nvSpPr>
        <p:spPr>
          <a:xfrm>
            <a:off x="4005501" y="1529715"/>
            <a:ext cx="1696760" cy="212050"/>
          </a:xfrm>
          <a:prstGeom prst="rect">
            <a:avLst/>
          </a:prstGeom>
          <a:noFill/>
          <a:ln/>
        </p:spPr>
        <p:txBody>
          <a:bodyPr wrap="none" lIns="0" tIns="0" rIns="0" bIns="0" rtlCol="0" anchor="t"/>
          <a:lstStyle/>
          <a:p>
            <a:pPr marL="0" indent="0">
              <a:lnSpc>
                <a:spcPts val="1650"/>
              </a:lnSpc>
              <a:buNone/>
            </a:pPr>
            <a:r>
              <a:rPr lang="en-US" sz="1300" kern="0" spc="-27" dirty="0">
                <a:solidFill>
                  <a:srgbClr val="000000"/>
                </a:solidFill>
                <a:latin typeface="Source Serif Pro Semi Bold" pitchFamily="34" charset="0"/>
                <a:ea typeface="Source Serif Pro Semi Bold" pitchFamily="34" charset="-122"/>
                <a:cs typeface="Source Serif Pro Semi Bold" pitchFamily="34" charset="-120"/>
              </a:rPr>
              <a:t>Account Classes</a:t>
            </a:r>
            <a:endParaRPr lang="en-US" sz="1300" dirty="0"/>
          </a:p>
        </p:txBody>
      </p:sp>
      <p:sp>
        <p:nvSpPr>
          <p:cNvPr id="8" name="Text 6"/>
          <p:cNvSpPr/>
          <p:nvPr/>
        </p:nvSpPr>
        <p:spPr>
          <a:xfrm>
            <a:off x="4005501" y="1885950"/>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PersonalAccount:</a:t>
            </a:r>
            <a:endParaRPr lang="en-US" sz="1100" dirty="0"/>
          </a:p>
        </p:txBody>
      </p:sp>
      <p:sp>
        <p:nvSpPr>
          <p:cNvPr id="9" name="Text 7"/>
          <p:cNvSpPr/>
          <p:nvPr/>
        </p:nvSpPr>
        <p:spPr>
          <a:xfrm>
            <a:off x="4005501" y="2166938"/>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deposit()</a:t>
            </a:r>
            <a:endParaRPr lang="en-US" sz="1100" dirty="0"/>
          </a:p>
        </p:txBody>
      </p:sp>
      <p:sp>
        <p:nvSpPr>
          <p:cNvPr id="10" name="Text 8"/>
          <p:cNvSpPr/>
          <p:nvPr/>
        </p:nvSpPr>
        <p:spPr>
          <a:xfrm>
            <a:off x="4005501" y="2447925"/>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withdraw()</a:t>
            </a:r>
            <a:endParaRPr lang="en-US" sz="1100" dirty="0"/>
          </a:p>
        </p:txBody>
      </p:sp>
      <p:sp>
        <p:nvSpPr>
          <p:cNvPr id="11" name="Text 9"/>
          <p:cNvSpPr/>
          <p:nvPr/>
        </p:nvSpPr>
        <p:spPr>
          <a:xfrm>
            <a:off x="4005501" y="2728913"/>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checkBalance()</a:t>
            </a:r>
            <a:endParaRPr lang="en-US" sz="1100" dirty="0"/>
          </a:p>
        </p:txBody>
      </p:sp>
      <p:sp>
        <p:nvSpPr>
          <p:cNvPr id="12" name="Text 10"/>
          <p:cNvSpPr/>
          <p:nvPr/>
        </p:nvSpPr>
        <p:spPr>
          <a:xfrm>
            <a:off x="4005501" y="3009900"/>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NRI Account:</a:t>
            </a:r>
            <a:endParaRPr lang="en-US" sz="1100" dirty="0"/>
          </a:p>
        </p:txBody>
      </p:sp>
      <p:sp>
        <p:nvSpPr>
          <p:cNvPr id="13" name="Text 11"/>
          <p:cNvSpPr/>
          <p:nvPr/>
        </p:nvSpPr>
        <p:spPr>
          <a:xfrm>
            <a:off x="4005501" y="3290888"/>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deposit()</a:t>
            </a:r>
            <a:endParaRPr lang="en-US" sz="1100" dirty="0"/>
          </a:p>
        </p:txBody>
      </p:sp>
      <p:sp>
        <p:nvSpPr>
          <p:cNvPr id="14" name="Text 12"/>
          <p:cNvSpPr/>
          <p:nvPr/>
        </p:nvSpPr>
        <p:spPr>
          <a:xfrm>
            <a:off x="4005501" y="3571875"/>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withdraw()</a:t>
            </a:r>
            <a:endParaRPr lang="en-US" sz="1100" dirty="0"/>
          </a:p>
        </p:txBody>
      </p:sp>
      <p:sp>
        <p:nvSpPr>
          <p:cNvPr id="15" name="Text 13"/>
          <p:cNvSpPr/>
          <p:nvPr/>
        </p:nvSpPr>
        <p:spPr>
          <a:xfrm>
            <a:off x="4005501" y="3852863"/>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checkBalance()</a:t>
            </a:r>
            <a:endParaRPr lang="en-US" sz="1100" dirty="0"/>
          </a:p>
        </p:txBody>
      </p:sp>
      <p:sp>
        <p:nvSpPr>
          <p:cNvPr id="16" name="Text 14"/>
          <p:cNvSpPr/>
          <p:nvPr/>
        </p:nvSpPr>
        <p:spPr>
          <a:xfrm>
            <a:off x="4005501" y="4133850"/>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reportForeignIncome()</a:t>
            </a:r>
            <a:endParaRPr lang="en-US" sz="1100" dirty="0"/>
          </a:p>
        </p:txBody>
      </p:sp>
      <p:sp>
        <p:nvSpPr>
          <p:cNvPr id="17" name="Text 15"/>
          <p:cNvSpPr/>
          <p:nvPr/>
        </p:nvSpPr>
        <p:spPr>
          <a:xfrm>
            <a:off x="4005501" y="4414838"/>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BusinessAccount:</a:t>
            </a:r>
            <a:endParaRPr lang="en-US" sz="1100" dirty="0"/>
          </a:p>
        </p:txBody>
      </p:sp>
      <p:sp>
        <p:nvSpPr>
          <p:cNvPr id="18" name="Text 16"/>
          <p:cNvSpPr/>
          <p:nvPr/>
        </p:nvSpPr>
        <p:spPr>
          <a:xfrm>
            <a:off x="4005501" y="4695825"/>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deposit()</a:t>
            </a:r>
            <a:endParaRPr lang="en-US" sz="1100" dirty="0"/>
          </a:p>
        </p:txBody>
      </p:sp>
      <p:sp>
        <p:nvSpPr>
          <p:cNvPr id="19" name="Text 17"/>
          <p:cNvSpPr/>
          <p:nvPr/>
        </p:nvSpPr>
        <p:spPr>
          <a:xfrm>
            <a:off x="4005501" y="4976813"/>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withdraw()</a:t>
            </a:r>
            <a:endParaRPr lang="en-US" sz="1100" dirty="0"/>
          </a:p>
        </p:txBody>
      </p:sp>
      <p:sp>
        <p:nvSpPr>
          <p:cNvPr id="20" name="Text 18"/>
          <p:cNvSpPr/>
          <p:nvPr/>
        </p:nvSpPr>
        <p:spPr>
          <a:xfrm>
            <a:off x="4005501" y="5257800"/>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checkBalance()</a:t>
            </a:r>
            <a:endParaRPr lang="en-US" sz="1100" dirty="0"/>
          </a:p>
        </p:txBody>
      </p:sp>
      <p:sp>
        <p:nvSpPr>
          <p:cNvPr id="21" name="Text 19"/>
          <p:cNvSpPr/>
          <p:nvPr/>
        </p:nvSpPr>
        <p:spPr>
          <a:xfrm>
            <a:off x="4005501" y="5538788"/>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generateReport()</a:t>
            </a:r>
            <a:endParaRPr lang="en-US" sz="1100" dirty="0"/>
          </a:p>
        </p:txBody>
      </p:sp>
      <p:sp>
        <p:nvSpPr>
          <p:cNvPr id="22" name="Text 20"/>
          <p:cNvSpPr/>
          <p:nvPr/>
        </p:nvSpPr>
        <p:spPr>
          <a:xfrm>
            <a:off x="7506295" y="1529715"/>
            <a:ext cx="2226231" cy="212050"/>
          </a:xfrm>
          <a:prstGeom prst="rect">
            <a:avLst/>
          </a:prstGeom>
          <a:noFill/>
          <a:ln/>
        </p:spPr>
        <p:txBody>
          <a:bodyPr wrap="none" lIns="0" tIns="0" rIns="0" bIns="0" rtlCol="0" anchor="t"/>
          <a:lstStyle/>
          <a:p>
            <a:pPr marL="0" indent="0">
              <a:lnSpc>
                <a:spcPts val="1650"/>
              </a:lnSpc>
              <a:buNone/>
            </a:pPr>
            <a:r>
              <a:rPr lang="en-US" sz="1300" kern="0" spc="-27" dirty="0">
                <a:solidFill>
                  <a:srgbClr val="000000"/>
                </a:solidFill>
                <a:latin typeface="Source Serif Pro Semi Bold" pitchFamily="34" charset="0"/>
                <a:ea typeface="Source Serif Pro Semi Bold" pitchFamily="34" charset="-122"/>
                <a:cs typeface="Source Serif Pro Semi Bold" pitchFamily="34" charset="-120"/>
              </a:rPr>
              <a:t>Transaction &amp; Finance Classes</a:t>
            </a:r>
            <a:endParaRPr lang="en-US" sz="1300" dirty="0"/>
          </a:p>
        </p:txBody>
      </p:sp>
      <p:sp>
        <p:nvSpPr>
          <p:cNvPr id="23" name="Text 21"/>
          <p:cNvSpPr/>
          <p:nvPr/>
        </p:nvSpPr>
        <p:spPr>
          <a:xfrm>
            <a:off x="7506295" y="1885950"/>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Loan Class:</a:t>
            </a:r>
            <a:endParaRPr lang="en-US" sz="1100" dirty="0"/>
          </a:p>
        </p:txBody>
      </p:sp>
      <p:sp>
        <p:nvSpPr>
          <p:cNvPr id="24" name="Text 22"/>
          <p:cNvSpPr/>
          <p:nvPr/>
        </p:nvSpPr>
        <p:spPr>
          <a:xfrm>
            <a:off x="7506295" y="2166938"/>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applyLoan()</a:t>
            </a:r>
            <a:r>
              <a:rPr lang="en-US" sz="1100" kern="0" spc="-23" dirty="0">
                <a:solidFill>
                  <a:srgbClr val="272525"/>
                </a:solidFill>
                <a:latin typeface="Source Sans Pro" pitchFamily="34" charset="0"/>
                <a:ea typeface="Source Sans Pro" pitchFamily="34" charset="-122"/>
                <a:cs typeface="Source Sans Pro" pitchFamily="34" charset="-120"/>
              </a:rPr>
              <a:t>: Submits a loan application.</a:t>
            </a:r>
            <a:endParaRPr lang="en-US" sz="1100" dirty="0"/>
          </a:p>
        </p:txBody>
      </p:sp>
      <p:sp>
        <p:nvSpPr>
          <p:cNvPr id="25" name="Text 23"/>
          <p:cNvSpPr/>
          <p:nvPr/>
        </p:nvSpPr>
        <p:spPr>
          <a:xfrm>
            <a:off x="7506295" y="2447925"/>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calculateEMI()</a:t>
            </a:r>
            <a:r>
              <a:rPr lang="en-US" sz="1100" kern="0" spc="-23" dirty="0">
                <a:solidFill>
                  <a:srgbClr val="272525"/>
                </a:solidFill>
                <a:latin typeface="Source Sans Pro" pitchFamily="34" charset="0"/>
                <a:ea typeface="Source Sans Pro" pitchFamily="34" charset="-122"/>
                <a:cs typeface="Source Sans Pro" pitchFamily="34" charset="-120"/>
              </a:rPr>
              <a:t>: Calculates loan EMI.</a:t>
            </a:r>
            <a:endParaRPr lang="en-US" sz="1100" dirty="0"/>
          </a:p>
        </p:txBody>
      </p:sp>
      <p:sp>
        <p:nvSpPr>
          <p:cNvPr id="26" name="Text 24"/>
          <p:cNvSpPr/>
          <p:nvPr/>
        </p:nvSpPr>
        <p:spPr>
          <a:xfrm>
            <a:off x="7506295" y="2728913"/>
            <a:ext cx="3141464" cy="461248"/>
          </a:xfrm>
          <a:prstGeom prst="rect">
            <a:avLst/>
          </a:prstGeom>
          <a:noFill/>
          <a:ln/>
        </p:spPr>
        <p:txBody>
          <a:bodyPr wrap="squar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checkLoanStatus()</a:t>
            </a:r>
            <a:r>
              <a:rPr lang="en-US" sz="1100" kern="0" spc="-23" dirty="0">
                <a:solidFill>
                  <a:srgbClr val="272525"/>
                </a:solidFill>
                <a:latin typeface="Source Sans Pro" pitchFamily="34" charset="0"/>
                <a:ea typeface="Source Sans Pro" pitchFamily="34" charset="-122"/>
                <a:cs typeface="Source Sans Pro" pitchFamily="34" charset="-120"/>
              </a:rPr>
              <a:t>: Checks the status of a loan application.</a:t>
            </a:r>
            <a:endParaRPr lang="en-US" sz="1100" dirty="0"/>
          </a:p>
        </p:txBody>
      </p:sp>
      <p:sp>
        <p:nvSpPr>
          <p:cNvPr id="27" name="Text 25"/>
          <p:cNvSpPr/>
          <p:nvPr/>
        </p:nvSpPr>
        <p:spPr>
          <a:xfrm>
            <a:off x="7506295" y="3240524"/>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Investment Class:</a:t>
            </a:r>
            <a:endParaRPr lang="en-US" sz="1100" dirty="0"/>
          </a:p>
        </p:txBody>
      </p:sp>
      <p:sp>
        <p:nvSpPr>
          <p:cNvPr id="28" name="Text 26"/>
          <p:cNvSpPr/>
          <p:nvPr/>
        </p:nvSpPr>
        <p:spPr>
          <a:xfrm>
            <a:off x="7506295" y="3521512"/>
            <a:ext cx="3141464" cy="461248"/>
          </a:xfrm>
          <a:prstGeom prst="rect">
            <a:avLst/>
          </a:prstGeom>
          <a:noFill/>
          <a:ln/>
        </p:spPr>
        <p:txBody>
          <a:bodyPr wrap="squar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createInvestment()</a:t>
            </a:r>
            <a:r>
              <a:rPr lang="en-US" sz="1100" kern="0" spc="-23" dirty="0">
                <a:solidFill>
                  <a:srgbClr val="272525"/>
                </a:solidFill>
                <a:latin typeface="Source Sans Pro" pitchFamily="34" charset="0"/>
                <a:ea typeface="Source Sans Pro" pitchFamily="34" charset="-122"/>
                <a:cs typeface="Source Sans Pro" pitchFamily="34" charset="-120"/>
              </a:rPr>
              <a:t>: Creates a new investment.</a:t>
            </a:r>
            <a:endParaRPr lang="en-US" sz="1100" dirty="0"/>
          </a:p>
        </p:txBody>
      </p:sp>
      <p:sp>
        <p:nvSpPr>
          <p:cNvPr id="29" name="Text 27"/>
          <p:cNvSpPr/>
          <p:nvPr/>
        </p:nvSpPr>
        <p:spPr>
          <a:xfrm>
            <a:off x="7506295" y="4033123"/>
            <a:ext cx="3141464" cy="461248"/>
          </a:xfrm>
          <a:prstGeom prst="rect">
            <a:avLst/>
          </a:prstGeom>
          <a:noFill/>
          <a:ln/>
        </p:spPr>
        <p:txBody>
          <a:bodyPr wrap="squar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viewPortfolio()</a:t>
            </a:r>
            <a:r>
              <a:rPr lang="en-US" sz="1100" kern="0" spc="-23" dirty="0">
                <a:solidFill>
                  <a:srgbClr val="272525"/>
                </a:solidFill>
                <a:latin typeface="Source Sans Pro" pitchFamily="34" charset="0"/>
                <a:ea typeface="Source Sans Pro" pitchFamily="34" charset="-122"/>
                <a:cs typeface="Source Sans Pro" pitchFamily="34" charset="-120"/>
              </a:rPr>
              <a:t>: Views the investment portfolio.</a:t>
            </a:r>
            <a:endParaRPr lang="en-US" sz="1100" dirty="0"/>
          </a:p>
        </p:txBody>
      </p:sp>
      <p:sp>
        <p:nvSpPr>
          <p:cNvPr id="30" name="Text 28"/>
          <p:cNvSpPr/>
          <p:nvPr/>
        </p:nvSpPr>
        <p:spPr>
          <a:xfrm>
            <a:off x="7506295" y="4544735"/>
            <a:ext cx="3141464" cy="461248"/>
          </a:xfrm>
          <a:prstGeom prst="rect">
            <a:avLst/>
          </a:prstGeom>
          <a:noFill/>
          <a:ln/>
        </p:spPr>
        <p:txBody>
          <a:bodyPr wrap="squar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trackPerformance()</a:t>
            </a:r>
            <a:r>
              <a:rPr lang="en-US" sz="1100" kern="0" spc="-23" dirty="0">
                <a:solidFill>
                  <a:srgbClr val="272525"/>
                </a:solidFill>
                <a:latin typeface="Source Sans Pro" pitchFamily="34" charset="0"/>
                <a:ea typeface="Source Sans Pro" pitchFamily="34" charset="-122"/>
                <a:cs typeface="Source Sans Pro" pitchFamily="34" charset="-120"/>
              </a:rPr>
              <a:t>: Tracks investment performance.</a:t>
            </a:r>
            <a:endParaRPr lang="en-US" sz="1100" dirty="0"/>
          </a:p>
        </p:txBody>
      </p:sp>
      <p:sp>
        <p:nvSpPr>
          <p:cNvPr id="31" name="Text 29"/>
          <p:cNvSpPr/>
          <p:nvPr/>
        </p:nvSpPr>
        <p:spPr>
          <a:xfrm>
            <a:off x="7506295" y="5056346"/>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Insurance Class:</a:t>
            </a:r>
            <a:endParaRPr lang="en-US" sz="1100" dirty="0"/>
          </a:p>
        </p:txBody>
      </p:sp>
      <p:sp>
        <p:nvSpPr>
          <p:cNvPr id="32" name="Text 30"/>
          <p:cNvSpPr/>
          <p:nvPr/>
        </p:nvSpPr>
        <p:spPr>
          <a:xfrm>
            <a:off x="7506295" y="5337334"/>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applyInsurance()</a:t>
            </a:r>
            <a:r>
              <a:rPr lang="en-US" sz="1100" kern="0" spc="-23" dirty="0">
                <a:solidFill>
                  <a:srgbClr val="272525"/>
                </a:solidFill>
                <a:latin typeface="Source Sans Pro" pitchFamily="34" charset="0"/>
                <a:ea typeface="Source Sans Pro" pitchFamily="34" charset="-122"/>
                <a:cs typeface="Source Sans Pro" pitchFamily="34" charset="-120"/>
              </a:rPr>
              <a:t>: Applies for insurance.</a:t>
            </a:r>
            <a:endParaRPr lang="en-US" sz="1100" dirty="0"/>
          </a:p>
        </p:txBody>
      </p:sp>
      <p:sp>
        <p:nvSpPr>
          <p:cNvPr id="33" name="Text 31"/>
          <p:cNvSpPr/>
          <p:nvPr/>
        </p:nvSpPr>
        <p:spPr>
          <a:xfrm>
            <a:off x="7506295" y="5618321"/>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viewPolicy()</a:t>
            </a:r>
            <a:r>
              <a:rPr lang="en-US" sz="1100" kern="0" spc="-23" dirty="0">
                <a:solidFill>
                  <a:srgbClr val="272525"/>
                </a:solidFill>
                <a:latin typeface="Source Sans Pro" pitchFamily="34" charset="0"/>
                <a:ea typeface="Source Sans Pro" pitchFamily="34" charset="-122"/>
                <a:cs typeface="Source Sans Pro" pitchFamily="34" charset="-120"/>
              </a:rPr>
              <a:t>: View insurance policy details.</a:t>
            </a:r>
            <a:endParaRPr lang="en-US" sz="1100" dirty="0"/>
          </a:p>
        </p:txBody>
      </p:sp>
      <p:sp>
        <p:nvSpPr>
          <p:cNvPr id="34" name="Text 32"/>
          <p:cNvSpPr/>
          <p:nvPr/>
        </p:nvSpPr>
        <p:spPr>
          <a:xfrm>
            <a:off x="7506295" y="5899309"/>
            <a:ext cx="3141464" cy="461248"/>
          </a:xfrm>
          <a:prstGeom prst="rect">
            <a:avLst/>
          </a:prstGeom>
          <a:noFill/>
          <a:ln/>
        </p:spPr>
        <p:txBody>
          <a:bodyPr wrap="squar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makePayment()</a:t>
            </a:r>
            <a:r>
              <a:rPr lang="en-US" sz="1100" kern="0" spc="-23" dirty="0">
                <a:solidFill>
                  <a:srgbClr val="272525"/>
                </a:solidFill>
                <a:latin typeface="Source Sans Pro" pitchFamily="34" charset="0"/>
                <a:ea typeface="Source Sans Pro" pitchFamily="34" charset="-122"/>
                <a:cs typeface="Source Sans Pro" pitchFamily="34" charset="-120"/>
              </a:rPr>
              <a:t>: Makes an insurance payment.</a:t>
            </a:r>
            <a:endParaRPr lang="en-US" sz="1100" dirty="0"/>
          </a:p>
        </p:txBody>
      </p:sp>
      <p:sp>
        <p:nvSpPr>
          <p:cNvPr id="35" name="Text 33"/>
          <p:cNvSpPr/>
          <p:nvPr/>
        </p:nvSpPr>
        <p:spPr>
          <a:xfrm>
            <a:off x="7506295" y="6410920"/>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Funds Class:</a:t>
            </a:r>
            <a:endParaRPr lang="en-US" sz="1100" dirty="0"/>
          </a:p>
        </p:txBody>
      </p:sp>
      <p:sp>
        <p:nvSpPr>
          <p:cNvPr id="36" name="Text 34"/>
          <p:cNvSpPr/>
          <p:nvPr/>
        </p:nvSpPr>
        <p:spPr>
          <a:xfrm>
            <a:off x="7506295" y="6691908"/>
            <a:ext cx="3141464" cy="230624"/>
          </a:xfrm>
          <a:prstGeom prst="rect">
            <a:avLst/>
          </a:prstGeom>
          <a:noFill/>
          <a:ln/>
        </p:spPr>
        <p:txBody>
          <a:bodyPr wrap="non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viewFunds()</a:t>
            </a:r>
            <a:r>
              <a:rPr lang="en-US" sz="1100" kern="0" spc="-23" dirty="0">
                <a:solidFill>
                  <a:srgbClr val="272525"/>
                </a:solidFill>
                <a:latin typeface="Source Sans Pro" pitchFamily="34" charset="0"/>
                <a:ea typeface="Source Sans Pro" pitchFamily="34" charset="-122"/>
                <a:cs typeface="Source Sans Pro" pitchFamily="34" charset="-120"/>
              </a:rPr>
              <a:t>: View available funds.</a:t>
            </a:r>
            <a:endParaRPr lang="en-US" sz="1100" dirty="0"/>
          </a:p>
        </p:txBody>
      </p:sp>
      <p:sp>
        <p:nvSpPr>
          <p:cNvPr id="37" name="Text 35"/>
          <p:cNvSpPr/>
          <p:nvPr/>
        </p:nvSpPr>
        <p:spPr>
          <a:xfrm>
            <a:off x="7506295" y="6972895"/>
            <a:ext cx="3141464" cy="461248"/>
          </a:xfrm>
          <a:prstGeom prst="rect">
            <a:avLst/>
          </a:prstGeom>
          <a:noFill/>
          <a:ln/>
        </p:spPr>
        <p:txBody>
          <a:bodyPr wrap="squar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transferFunds()</a:t>
            </a:r>
            <a:r>
              <a:rPr lang="en-US" sz="1100" kern="0" spc="-23" dirty="0">
                <a:solidFill>
                  <a:srgbClr val="272525"/>
                </a:solidFill>
                <a:latin typeface="Source Sans Pro" pitchFamily="34" charset="0"/>
                <a:ea typeface="Source Sans Pro" pitchFamily="34" charset="-122"/>
                <a:cs typeface="Source Sans Pro" pitchFamily="34" charset="-120"/>
              </a:rPr>
              <a:t>: Transfers funds between accounts.</a:t>
            </a:r>
            <a:endParaRPr lang="en-US" sz="1100" dirty="0"/>
          </a:p>
        </p:txBody>
      </p:sp>
      <p:sp>
        <p:nvSpPr>
          <p:cNvPr id="38" name="Text 36"/>
          <p:cNvSpPr/>
          <p:nvPr/>
        </p:nvSpPr>
        <p:spPr>
          <a:xfrm>
            <a:off x="11007090" y="1529715"/>
            <a:ext cx="2405301" cy="212050"/>
          </a:xfrm>
          <a:prstGeom prst="rect">
            <a:avLst/>
          </a:prstGeom>
          <a:noFill/>
          <a:ln/>
        </p:spPr>
        <p:txBody>
          <a:bodyPr wrap="none" lIns="0" tIns="0" rIns="0" bIns="0" rtlCol="0" anchor="t"/>
          <a:lstStyle/>
          <a:p>
            <a:pPr marL="0" indent="0">
              <a:lnSpc>
                <a:spcPts val="1650"/>
              </a:lnSpc>
              <a:buNone/>
            </a:pPr>
            <a:r>
              <a:rPr lang="en-US" sz="1300" kern="0" spc="-27" dirty="0">
                <a:solidFill>
                  <a:srgbClr val="000000"/>
                </a:solidFill>
                <a:latin typeface="Source Serif Pro Semi Bold" pitchFamily="34" charset="0"/>
                <a:ea typeface="Source Serif Pro Semi Bold" pitchFamily="34" charset="-122"/>
                <a:cs typeface="Source Serif Pro Semi Bold" pitchFamily="34" charset="-120"/>
              </a:rPr>
              <a:t>Navigation &amp; Application Classes</a:t>
            </a:r>
            <a:endParaRPr lang="en-US" sz="1300" dirty="0"/>
          </a:p>
        </p:txBody>
      </p:sp>
      <p:sp>
        <p:nvSpPr>
          <p:cNvPr id="39" name="Text 37"/>
          <p:cNvSpPr/>
          <p:nvPr/>
        </p:nvSpPr>
        <p:spPr>
          <a:xfrm>
            <a:off x="11007090" y="1885950"/>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MainMenu:</a:t>
            </a:r>
            <a:r>
              <a:rPr lang="en-US" sz="1100" kern="0" spc="-23" dirty="0">
                <a:solidFill>
                  <a:srgbClr val="272525"/>
                </a:solidFill>
                <a:latin typeface="Source Sans Pro" pitchFamily="34" charset="0"/>
                <a:ea typeface="Source Sans Pro" pitchFamily="34" charset="-122"/>
                <a:cs typeface="Source Sans Pro" pitchFamily="34" charset="-120"/>
              </a:rPr>
              <a:t> Manages main navigation links.</a:t>
            </a:r>
            <a:endParaRPr lang="en-US" sz="1100" dirty="0"/>
          </a:p>
        </p:txBody>
      </p:sp>
      <p:sp>
        <p:nvSpPr>
          <p:cNvPr id="40" name="Text 38"/>
          <p:cNvSpPr/>
          <p:nvPr/>
        </p:nvSpPr>
        <p:spPr>
          <a:xfrm>
            <a:off x="11007090" y="2166938"/>
            <a:ext cx="3141464" cy="461248"/>
          </a:xfrm>
          <a:prstGeom prst="rect">
            <a:avLst/>
          </a:prstGeom>
          <a:noFill/>
          <a:ln/>
        </p:spPr>
        <p:txBody>
          <a:bodyPr wrap="squar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AccountMenu:</a:t>
            </a:r>
            <a:r>
              <a:rPr lang="en-US" sz="1100" kern="0" spc="-23" dirty="0">
                <a:solidFill>
                  <a:srgbClr val="272525"/>
                </a:solidFill>
                <a:latin typeface="Source Sans Pro" pitchFamily="34" charset="0"/>
                <a:ea typeface="Source Sans Pro" pitchFamily="34" charset="-122"/>
                <a:cs typeface="Source Sans Pro" pitchFamily="34" charset="-120"/>
              </a:rPr>
              <a:t> Manages account-specific navigation.</a:t>
            </a:r>
            <a:endParaRPr lang="en-US" sz="1100" dirty="0"/>
          </a:p>
        </p:txBody>
      </p:sp>
      <p:sp>
        <p:nvSpPr>
          <p:cNvPr id="41" name="Text 39"/>
          <p:cNvSpPr/>
          <p:nvPr/>
        </p:nvSpPr>
        <p:spPr>
          <a:xfrm>
            <a:off x="11007090" y="2678549"/>
            <a:ext cx="3141464" cy="461248"/>
          </a:xfrm>
          <a:prstGeom prst="rect">
            <a:avLst/>
          </a:prstGeom>
          <a:noFill/>
          <a:ln/>
        </p:spPr>
        <p:txBody>
          <a:bodyPr wrap="squar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TransactionMenu:</a:t>
            </a:r>
            <a:r>
              <a:rPr lang="en-US" sz="1100" kern="0" spc="-23" dirty="0">
                <a:solidFill>
                  <a:srgbClr val="272525"/>
                </a:solidFill>
                <a:latin typeface="Source Sans Pro" pitchFamily="34" charset="0"/>
                <a:ea typeface="Source Sans Pro" pitchFamily="34" charset="-122"/>
                <a:cs typeface="Source Sans Pro" pitchFamily="34" charset="-120"/>
              </a:rPr>
              <a:t> Manages transaction-related navigation.</a:t>
            </a:r>
            <a:endParaRPr lang="en-US" sz="1100" dirty="0"/>
          </a:p>
        </p:txBody>
      </p:sp>
      <p:sp>
        <p:nvSpPr>
          <p:cNvPr id="42" name="Text 40"/>
          <p:cNvSpPr/>
          <p:nvPr/>
        </p:nvSpPr>
        <p:spPr>
          <a:xfrm>
            <a:off x="11007090" y="3190161"/>
            <a:ext cx="3141464" cy="230624"/>
          </a:xfrm>
          <a:prstGeom prst="rect">
            <a:avLst/>
          </a:prstGeom>
          <a:noFill/>
          <a:ln/>
        </p:spPr>
        <p:txBody>
          <a:bodyPr wrap="none" lIns="0" tIns="0" rIns="0" bIns="0" rtlCol="0" anchor="t"/>
          <a:lstStyle/>
          <a:p>
            <a:pPr marL="342900" indent="-342900" algn="l">
              <a:lnSpc>
                <a:spcPts val="1800"/>
              </a:lnSpc>
              <a:buSzPct val="100000"/>
              <a:buChar char="•"/>
            </a:pPr>
            <a:r>
              <a:rPr lang="en-US" sz="1100" b="1" kern="0" spc="-23" dirty="0">
                <a:solidFill>
                  <a:srgbClr val="272525"/>
                </a:solidFill>
                <a:latin typeface="Source Sans Pro" pitchFamily="34" charset="0"/>
                <a:ea typeface="Source Sans Pro" pitchFamily="34" charset="-122"/>
                <a:cs typeface="Source Sans Pro" pitchFamily="34" charset="-120"/>
              </a:rPr>
              <a:t>Apply Button Class:</a:t>
            </a:r>
            <a:endParaRPr lang="en-US" sz="1100" dirty="0"/>
          </a:p>
        </p:txBody>
      </p:sp>
      <p:sp>
        <p:nvSpPr>
          <p:cNvPr id="43" name="Text 41"/>
          <p:cNvSpPr/>
          <p:nvPr/>
        </p:nvSpPr>
        <p:spPr>
          <a:xfrm>
            <a:off x="11007090" y="3471148"/>
            <a:ext cx="3141464" cy="461248"/>
          </a:xfrm>
          <a:prstGeom prst="rect">
            <a:avLst/>
          </a:prstGeom>
          <a:noFill/>
          <a:ln/>
        </p:spPr>
        <p:txBody>
          <a:bodyPr wrap="squar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handleClick()</a:t>
            </a:r>
            <a:r>
              <a:rPr lang="en-US" sz="1100" kern="0" spc="-23" dirty="0">
                <a:solidFill>
                  <a:srgbClr val="272525"/>
                </a:solidFill>
                <a:latin typeface="Source Sans Pro" pitchFamily="34" charset="0"/>
                <a:ea typeface="Source Sans Pro" pitchFamily="34" charset="-122"/>
                <a:cs typeface="Source Sans Pro" pitchFamily="34" charset="-120"/>
              </a:rPr>
              <a:t>: Triggers application submission.</a:t>
            </a:r>
            <a:endParaRPr lang="en-US" sz="1100" dirty="0"/>
          </a:p>
        </p:txBody>
      </p:sp>
      <p:sp>
        <p:nvSpPr>
          <p:cNvPr id="44" name="Text 42"/>
          <p:cNvSpPr/>
          <p:nvPr/>
        </p:nvSpPr>
        <p:spPr>
          <a:xfrm>
            <a:off x="11007090" y="3982760"/>
            <a:ext cx="3141464" cy="461248"/>
          </a:xfrm>
          <a:prstGeom prst="rect">
            <a:avLst/>
          </a:prstGeom>
          <a:noFill/>
          <a:ln/>
        </p:spPr>
        <p:txBody>
          <a:bodyPr wrap="squar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validateForm()</a:t>
            </a:r>
            <a:r>
              <a:rPr lang="en-US" sz="1100" kern="0" spc="-23" dirty="0">
                <a:solidFill>
                  <a:srgbClr val="272525"/>
                </a:solidFill>
                <a:latin typeface="Source Sans Pro" pitchFamily="34" charset="0"/>
                <a:ea typeface="Source Sans Pro" pitchFamily="34" charset="-122"/>
                <a:cs typeface="Source Sans Pro" pitchFamily="34" charset="-120"/>
              </a:rPr>
              <a:t>: Checks form data for completeness.</a:t>
            </a:r>
            <a:endParaRPr lang="en-US" sz="1100" dirty="0"/>
          </a:p>
        </p:txBody>
      </p:sp>
      <p:sp>
        <p:nvSpPr>
          <p:cNvPr id="45" name="Text 43"/>
          <p:cNvSpPr/>
          <p:nvPr/>
        </p:nvSpPr>
        <p:spPr>
          <a:xfrm>
            <a:off x="11007090" y="4494371"/>
            <a:ext cx="3141464" cy="461248"/>
          </a:xfrm>
          <a:prstGeom prst="rect">
            <a:avLst/>
          </a:prstGeom>
          <a:noFill/>
          <a:ln/>
        </p:spPr>
        <p:txBody>
          <a:bodyPr wrap="square" lIns="0" tIns="0" rIns="0" bIns="0" rtlCol="0" anchor="t"/>
          <a:lstStyle/>
          <a:p>
            <a:pPr marL="685800" lvl="1" indent="-342900" algn="l">
              <a:lnSpc>
                <a:spcPts val="1800"/>
              </a:lnSpc>
              <a:buSzPct val="100000"/>
              <a:buChar char="•"/>
            </a:pPr>
            <a:r>
              <a:rPr lang="en-US" sz="1100" kern="0" spc="-23" dirty="0">
                <a:solidFill>
                  <a:srgbClr val="272525"/>
                </a:solidFill>
                <a:highlight>
                  <a:srgbClr val="F0D4F7"/>
                </a:highlight>
                <a:latin typeface="Consolas" pitchFamily="34" charset="0"/>
                <a:ea typeface="Consolas" pitchFamily="34" charset="-122"/>
                <a:cs typeface="Consolas" pitchFamily="34" charset="-120"/>
              </a:rPr>
              <a:t>submitApplication()</a:t>
            </a:r>
            <a:r>
              <a:rPr lang="en-US" sz="1100" kern="0" spc="-23" dirty="0">
                <a:solidFill>
                  <a:srgbClr val="272525"/>
                </a:solidFill>
                <a:latin typeface="Source Sans Pro" pitchFamily="34" charset="0"/>
                <a:ea typeface="Source Sans Pro" pitchFamily="34" charset="-122"/>
                <a:cs typeface="Source Sans Pro" pitchFamily="34" charset="-120"/>
              </a:rPr>
              <a:t>: Sends application data to server.</a:t>
            </a:r>
            <a:endParaRPr lang="en-US" sz="11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72A727F7-38EF-166C-D8F3-6A09927930B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xmlns="" id="{C683E310-3E7E-6210-B123-C9FF0621E936}"/>
              </a:ext>
            </a:extLst>
          </p:cNvPr>
          <p:cNvSpPr/>
          <p:nvPr/>
        </p:nvSpPr>
        <p:spPr>
          <a:xfrm>
            <a:off x="1064870" y="243069"/>
            <a:ext cx="12727805" cy="3570266"/>
          </a:xfrm>
          <a:prstGeom prst="rect">
            <a:avLst/>
          </a:prstGeom>
          <a:noFill/>
          <a:ln/>
        </p:spPr>
        <p:txBody>
          <a:bodyPr wrap="square" lIns="0" tIns="0" rIns="0" bIns="0" rtlCol="0" anchor="t"/>
          <a:lstStyle/>
          <a:p>
            <a:pPr marL="0" indent="0">
              <a:lnSpc>
                <a:spcPts val="5500"/>
              </a:lnSpc>
              <a:buNone/>
            </a:pPr>
            <a:r>
              <a:rPr lang="en-US" sz="4400" dirty="0"/>
              <a:t>Output</a:t>
            </a:r>
          </a:p>
          <a:p>
            <a:pPr marL="0" indent="0">
              <a:lnSpc>
                <a:spcPts val="5500"/>
              </a:lnSpc>
              <a:buNone/>
            </a:pPr>
            <a:endParaRPr lang="en-US" sz="4400" dirty="0"/>
          </a:p>
        </p:txBody>
      </p:sp>
      <p:sp>
        <p:nvSpPr>
          <p:cNvPr id="3" name="Text 1">
            <a:extLst>
              <a:ext uri="{FF2B5EF4-FFF2-40B4-BE49-F238E27FC236}">
                <a16:creationId xmlns:a16="http://schemas.microsoft.com/office/drawing/2014/main" xmlns="" id="{C1594B24-EC52-3D40-9473-A1958DC61711}"/>
              </a:ext>
            </a:extLst>
          </p:cNvPr>
          <p:cNvSpPr/>
          <p:nvPr/>
        </p:nvSpPr>
        <p:spPr>
          <a:xfrm>
            <a:off x="837724" y="4292084"/>
            <a:ext cx="12954952" cy="1532096"/>
          </a:xfrm>
          <a:prstGeom prst="rect">
            <a:avLst/>
          </a:prstGeom>
          <a:noFill/>
          <a:ln/>
        </p:spPr>
        <p:txBody>
          <a:bodyPr wrap="square" lIns="0" tIns="0" rIns="0" bIns="0" rtlCol="0" anchor="t"/>
          <a:lstStyle/>
          <a:p>
            <a:pPr marL="0" indent="0">
              <a:lnSpc>
                <a:spcPts val="3000"/>
              </a:lnSpc>
              <a:buNone/>
            </a:pPr>
            <a:endParaRPr lang="en-US" sz="1850" dirty="0"/>
          </a:p>
        </p:txBody>
      </p:sp>
      <p:pic>
        <p:nvPicPr>
          <p:cNvPr id="6" name="Picture 5">
            <a:extLst>
              <a:ext uri="{FF2B5EF4-FFF2-40B4-BE49-F238E27FC236}">
                <a16:creationId xmlns:a16="http://schemas.microsoft.com/office/drawing/2014/main" xmlns="" id="{C0B7B8DC-A4D1-3331-0E72-9628CA150CC4}"/>
              </a:ext>
            </a:extLst>
          </p:cNvPr>
          <p:cNvPicPr>
            <a:picLocks noChangeAspect="1"/>
          </p:cNvPicPr>
          <p:nvPr/>
        </p:nvPicPr>
        <p:blipFill>
          <a:blip r:embed="rId3"/>
          <a:stretch>
            <a:fillRect/>
          </a:stretch>
        </p:blipFill>
        <p:spPr>
          <a:xfrm>
            <a:off x="837724" y="987266"/>
            <a:ext cx="12192000" cy="6858000"/>
          </a:xfrm>
          <a:prstGeom prst="rect">
            <a:avLst/>
          </a:prstGeom>
        </p:spPr>
      </p:pic>
    </p:spTree>
    <p:extLst>
      <p:ext uri="{BB962C8B-B14F-4D97-AF65-F5344CB8AC3E}">
        <p14:creationId xmlns:p14="http://schemas.microsoft.com/office/powerpoint/2010/main" val="3163693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9248710E-D595-E132-2675-8144D33A1120}"/>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xmlns="" id="{E6ADCCF1-AB8D-0A8E-1430-EABBE6444DA6}"/>
              </a:ext>
            </a:extLst>
          </p:cNvPr>
          <p:cNvSpPr/>
          <p:nvPr/>
        </p:nvSpPr>
        <p:spPr>
          <a:xfrm>
            <a:off x="1064870" y="243069"/>
            <a:ext cx="12727805" cy="3570266"/>
          </a:xfrm>
          <a:prstGeom prst="rect">
            <a:avLst/>
          </a:prstGeom>
          <a:noFill/>
          <a:ln/>
        </p:spPr>
        <p:txBody>
          <a:bodyPr wrap="square" lIns="0" tIns="0" rIns="0" bIns="0" rtlCol="0" anchor="t"/>
          <a:lstStyle/>
          <a:p>
            <a:pPr marL="0" indent="0">
              <a:lnSpc>
                <a:spcPts val="5500"/>
              </a:lnSpc>
              <a:buNone/>
            </a:pPr>
            <a:r>
              <a:rPr lang="en-US" sz="4400" dirty="0"/>
              <a:t>Output</a:t>
            </a:r>
          </a:p>
          <a:p>
            <a:pPr marL="0" indent="0">
              <a:lnSpc>
                <a:spcPts val="5500"/>
              </a:lnSpc>
              <a:buNone/>
            </a:pPr>
            <a:endParaRPr lang="en-US" sz="4400" dirty="0"/>
          </a:p>
        </p:txBody>
      </p:sp>
      <p:sp>
        <p:nvSpPr>
          <p:cNvPr id="3" name="Text 1">
            <a:extLst>
              <a:ext uri="{FF2B5EF4-FFF2-40B4-BE49-F238E27FC236}">
                <a16:creationId xmlns:a16="http://schemas.microsoft.com/office/drawing/2014/main" xmlns="" id="{325A5F8D-F91C-D311-4027-473654CDCFEF}"/>
              </a:ext>
            </a:extLst>
          </p:cNvPr>
          <p:cNvSpPr/>
          <p:nvPr/>
        </p:nvSpPr>
        <p:spPr>
          <a:xfrm>
            <a:off x="837724" y="4292084"/>
            <a:ext cx="12954952" cy="1532096"/>
          </a:xfrm>
          <a:prstGeom prst="rect">
            <a:avLst/>
          </a:prstGeom>
          <a:noFill/>
          <a:ln/>
        </p:spPr>
        <p:txBody>
          <a:bodyPr wrap="square" lIns="0" tIns="0" rIns="0" bIns="0" rtlCol="0" anchor="t"/>
          <a:lstStyle/>
          <a:p>
            <a:pPr marL="0" indent="0">
              <a:lnSpc>
                <a:spcPts val="3000"/>
              </a:lnSpc>
              <a:buNone/>
            </a:pPr>
            <a:endParaRPr lang="en-US" sz="1850" dirty="0"/>
          </a:p>
        </p:txBody>
      </p:sp>
      <p:pic>
        <p:nvPicPr>
          <p:cNvPr id="5" name="Picture 4">
            <a:extLst>
              <a:ext uri="{FF2B5EF4-FFF2-40B4-BE49-F238E27FC236}">
                <a16:creationId xmlns:a16="http://schemas.microsoft.com/office/drawing/2014/main" xmlns="" id="{577DCBE3-D1A1-4241-F3E5-0C9FF701C273}"/>
              </a:ext>
            </a:extLst>
          </p:cNvPr>
          <p:cNvPicPr>
            <a:picLocks noChangeAspect="1"/>
          </p:cNvPicPr>
          <p:nvPr/>
        </p:nvPicPr>
        <p:blipFill>
          <a:blip r:embed="rId3"/>
          <a:stretch>
            <a:fillRect/>
          </a:stretch>
        </p:blipFill>
        <p:spPr>
          <a:xfrm>
            <a:off x="1064870" y="1128531"/>
            <a:ext cx="12192000" cy="6858000"/>
          </a:xfrm>
          <a:prstGeom prst="rect">
            <a:avLst/>
          </a:prstGeom>
        </p:spPr>
      </p:pic>
    </p:spTree>
    <p:extLst>
      <p:ext uri="{BB962C8B-B14F-4D97-AF65-F5344CB8AC3E}">
        <p14:creationId xmlns:p14="http://schemas.microsoft.com/office/powerpoint/2010/main" val="818171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F6C19051-AA17-70EE-E7C5-1D8BCA83EC0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xmlns="" id="{75A87A1B-286F-FAF8-D94B-16DD4B3335BC}"/>
              </a:ext>
            </a:extLst>
          </p:cNvPr>
          <p:cNvSpPr/>
          <p:nvPr/>
        </p:nvSpPr>
        <p:spPr>
          <a:xfrm>
            <a:off x="1064870" y="243069"/>
            <a:ext cx="12727805" cy="3570266"/>
          </a:xfrm>
          <a:prstGeom prst="rect">
            <a:avLst/>
          </a:prstGeom>
          <a:noFill/>
          <a:ln/>
        </p:spPr>
        <p:txBody>
          <a:bodyPr wrap="square" lIns="0" tIns="0" rIns="0" bIns="0" rtlCol="0" anchor="t"/>
          <a:lstStyle/>
          <a:p>
            <a:pPr marL="0" indent="0">
              <a:lnSpc>
                <a:spcPts val="5500"/>
              </a:lnSpc>
              <a:buNone/>
            </a:pPr>
            <a:r>
              <a:rPr lang="en-US" sz="4400" dirty="0"/>
              <a:t>Output</a:t>
            </a:r>
          </a:p>
          <a:p>
            <a:pPr marL="0" indent="0">
              <a:lnSpc>
                <a:spcPts val="5500"/>
              </a:lnSpc>
              <a:buNone/>
            </a:pPr>
            <a:endParaRPr lang="en-US" sz="4400" dirty="0"/>
          </a:p>
        </p:txBody>
      </p:sp>
      <p:sp>
        <p:nvSpPr>
          <p:cNvPr id="3" name="Text 1">
            <a:extLst>
              <a:ext uri="{FF2B5EF4-FFF2-40B4-BE49-F238E27FC236}">
                <a16:creationId xmlns:a16="http://schemas.microsoft.com/office/drawing/2014/main" xmlns="" id="{B6106DAE-677D-1363-CC0E-0B02CACCF536}"/>
              </a:ext>
            </a:extLst>
          </p:cNvPr>
          <p:cNvSpPr/>
          <p:nvPr/>
        </p:nvSpPr>
        <p:spPr>
          <a:xfrm>
            <a:off x="837724" y="4292084"/>
            <a:ext cx="12954952" cy="1532096"/>
          </a:xfrm>
          <a:prstGeom prst="rect">
            <a:avLst/>
          </a:prstGeom>
          <a:noFill/>
          <a:ln/>
        </p:spPr>
        <p:txBody>
          <a:bodyPr wrap="square" lIns="0" tIns="0" rIns="0" bIns="0" rtlCol="0" anchor="t"/>
          <a:lstStyle/>
          <a:p>
            <a:pPr marL="0" indent="0">
              <a:lnSpc>
                <a:spcPts val="3000"/>
              </a:lnSpc>
              <a:buNone/>
            </a:pPr>
            <a:endParaRPr lang="en-US" sz="1850" dirty="0"/>
          </a:p>
        </p:txBody>
      </p:sp>
      <p:pic>
        <p:nvPicPr>
          <p:cNvPr id="6" name="Picture 5">
            <a:extLst>
              <a:ext uri="{FF2B5EF4-FFF2-40B4-BE49-F238E27FC236}">
                <a16:creationId xmlns:a16="http://schemas.microsoft.com/office/drawing/2014/main" xmlns="" id="{BFB9074F-B65E-C4D8-A74B-561012CAFE79}"/>
              </a:ext>
            </a:extLst>
          </p:cNvPr>
          <p:cNvPicPr>
            <a:picLocks noChangeAspect="1"/>
          </p:cNvPicPr>
          <p:nvPr/>
        </p:nvPicPr>
        <p:blipFill>
          <a:blip r:embed="rId3"/>
          <a:stretch>
            <a:fillRect/>
          </a:stretch>
        </p:blipFill>
        <p:spPr>
          <a:xfrm>
            <a:off x="1064870" y="1128531"/>
            <a:ext cx="12192000" cy="6858000"/>
          </a:xfrm>
          <a:prstGeom prst="rect">
            <a:avLst/>
          </a:prstGeom>
        </p:spPr>
      </p:pic>
    </p:spTree>
    <p:extLst>
      <p:ext uri="{BB962C8B-B14F-4D97-AF65-F5344CB8AC3E}">
        <p14:creationId xmlns:p14="http://schemas.microsoft.com/office/powerpoint/2010/main" val="1579561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D93D4B53-AA2F-0663-CF19-0316BD54A63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xmlns="" id="{F771793E-CF34-376A-2CDA-D6CC89E0A1CF}"/>
              </a:ext>
            </a:extLst>
          </p:cNvPr>
          <p:cNvSpPr/>
          <p:nvPr/>
        </p:nvSpPr>
        <p:spPr>
          <a:xfrm>
            <a:off x="1064870" y="243069"/>
            <a:ext cx="12727805" cy="3570266"/>
          </a:xfrm>
          <a:prstGeom prst="rect">
            <a:avLst/>
          </a:prstGeom>
          <a:noFill/>
          <a:ln/>
        </p:spPr>
        <p:txBody>
          <a:bodyPr wrap="square" lIns="0" tIns="0" rIns="0" bIns="0" rtlCol="0" anchor="t"/>
          <a:lstStyle/>
          <a:p>
            <a:pPr marL="0" indent="0">
              <a:lnSpc>
                <a:spcPts val="5500"/>
              </a:lnSpc>
              <a:buNone/>
            </a:pPr>
            <a:r>
              <a:rPr lang="en-US" sz="4400" dirty="0"/>
              <a:t>Output</a:t>
            </a:r>
          </a:p>
          <a:p>
            <a:pPr marL="0" indent="0">
              <a:lnSpc>
                <a:spcPts val="5500"/>
              </a:lnSpc>
              <a:buNone/>
            </a:pPr>
            <a:endParaRPr lang="en-US" sz="4400" dirty="0"/>
          </a:p>
        </p:txBody>
      </p:sp>
      <p:sp>
        <p:nvSpPr>
          <p:cNvPr id="3" name="Text 1">
            <a:extLst>
              <a:ext uri="{FF2B5EF4-FFF2-40B4-BE49-F238E27FC236}">
                <a16:creationId xmlns:a16="http://schemas.microsoft.com/office/drawing/2014/main" xmlns="" id="{8296E7FE-8FEE-3CF8-8A30-5791DE41794A}"/>
              </a:ext>
            </a:extLst>
          </p:cNvPr>
          <p:cNvSpPr/>
          <p:nvPr/>
        </p:nvSpPr>
        <p:spPr>
          <a:xfrm>
            <a:off x="837724" y="4292084"/>
            <a:ext cx="12954952" cy="1532096"/>
          </a:xfrm>
          <a:prstGeom prst="rect">
            <a:avLst/>
          </a:prstGeom>
          <a:noFill/>
          <a:ln/>
        </p:spPr>
        <p:txBody>
          <a:bodyPr wrap="square" lIns="0" tIns="0" rIns="0" bIns="0" rtlCol="0" anchor="t"/>
          <a:lstStyle/>
          <a:p>
            <a:pPr marL="0" indent="0">
              <a:lnSpc>
                <a:spcPts val="3000"/>
              </a:lnSpc>
              <a:buNone/>
            </a:pPr>
            <a:endParaRPr lang="en-US" sz="1850" dirty="0"/>
          </a:p>
        </p:txBody>
      </p:sp>
      <p:pic>
        <p:nvPicPr>
          <p:cNvPr id="5" name="Picture 4">
            <a:extLst>
              <a:ext uri="{FF2B5EF4-FFF2-40B4-BE49-F238E27FC236}">
                <a16:creationId xmlns:a16="http://schemas.microsoft.com/office/drawing/2014/main" xmlns="" id="{08E4CFFB-A13A-65AE-2784-F8E41FED5082}"/>
              </a:ext>
            </a:extLst>
          </p:cNvPr>
          <p:cNvPicPr>
            <a:picLocks noChangeAspect="1"/>
          </p:cNvPicPr>
          <p:nvPr/>
        </p:nvPicPr>
        <p:blipFill>
          <a:blip r:embed="rId3"/>
          <a:stretch>
            <a:fillRect/>
          </a:stretch>
        </p:blipFill>
        <p:spPr>
          <a:xfrm>
            <a:off x="1064870" y="987266"/>
            <a:ext cx="12192000" cy="6858000"/>
          </a:xfrm>
          <a:prstGeom prst="rect">
            <a:avLst/>
          </a:prstGeom>
        </p:spPr>
      </p:pic>
    </p:spTree>
    <p:extLst>
      <p:ext uri="{BB962C8B-B14F-4D97-AF65-F5344CB8AC3E}">
        <p14:creationId xmlns:p14="http://schemas.microsoft.com/office/powerpoint/2010/main" val="14151363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37724" y="1937266"/>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Useful Resources</a:t>
            </a:r>
            <a:endParaRPr lang="en-US" sz="4400" dirty="0"/>
          </a:p>
        </p:txBody>
      </p:sp>
      <p:pic>
        <p:nvPicPr>
          <p:cNvPr id="3" name="Image 0" descr="preencoded.png"/>
          <p:cNvPicPr>
            <a:picLocks noChangeAspect="1"/>
          </p:cNvPicPr>
          <p:nvPr/>
        </p:nvPicPr>
        <p:blipFill>
          <a:blip r:embed="rId3"/>
          <a:stretch>
            <a:fillRect/>
          </a:stretch>
        </p:blipFill>
        <p:spPr>
          <a:xfrm>
            <a:off x="837724" y="3120033"/>
            <a:ext cx="4078962" cy="2520910"/>
          </a:xfrm>
          <a:prstGeom prst="rect">
            <a:avLst/>
          </a:prstGeom>
        </p:spPr>
      </p:pic>
      <p:sp>
        <p:nvSpPr>
          <p:cNvPr id="4" name="Text 1"/>
          <p:cNvSpPr/>
          <p:nvPr/>
        </p:nvSpPr>
        <p:spPr>
          <a:xfrm>
            <a:off x="837724" y="5940147"/>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ReactJS Code Example</a:t>
            </a:r>
            <a:endParaRPr lang="en-US" sz="2200" dirty="0"/>
          </a:p>
        </p:txBody>
      </p:sp>
      <p:pic>
        <p:nvPicPr>
          <p:cNvPr id="5" name="Image 1" descr="preencoded.png"/>
          <p:cNvPicPr>
            <a:picLocks noChangeAspect="1"/>
          </p:cNvPicPr>
          <p:nvPr/>
        </p:nvPicPr>
        <p:blipFill>
          <a:blip r:embed="rId4"/>
          <a:stretch>
            <a:fillRect/>
          </a:stretch>
        </p:blipFill>
        <p:spPr>
          <a:xfrm>
            <a:off x="5275659" y="3120033"/>
            <a:ext cx="4078962" cy="2520910"/>
          </a:xfrm>
          <a:prstGeom prst="rect">
            <a:avLst/>
          </a:prstGeom>
        </p:spPr>
      </p:pic>
      <p:sp>
        <p:nvSpPr>
          <p:cNvPr id="6" name="Text 2"/>
          <p:cNvSpPr/>
          <p:nvPr/>
        </p:nvSpPr>
        <p:spPr>
          <a:xfrm>
            <a:off x="5275659" y="5940147"/>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Main Dashboard</a:t>
            </a:r>
            <a:endParaRPr lang="en-US" sz="2200" dirty="0"/>
          </a:p>
        </p:txBody>
      </p:sp>
      <p:pic>
        <p:nvPicPr>
          <p:cNvPr id="7" name="Image 2" descr="preencoded.png"/>
          <p:cNvPicPr>
            <a:picLocks noChangeAspect="1"/>
          </p:cNvPicPr>
          <p:nvPr/>
        </p:nvPicPr>
        <p:blipFill>
          <a:blip r:embed="rId5"/>
          <a:stretch>
            <a:fillRect/>
          </a:stretch>
        </p:blipFill>
        <p:spPr>
          <a:xfrm>
            <a:off x="9713595" y="3120033"/>
            <a:ext cx="4079081" cy="2521029"/>
          </a:xfrm>
          <a:prstGeom prst="rect">
            <a:avLst/>
          </a:prstGeom>
        </p:spPr>
      </p:pic>
      <p:sp>
        <p:nvSpPr>
          <p:cNvPr id="8" name="Text 3"/>
          <p:cNvSpPr/>
          <p:nvPr/>
        </p:nvSpPr>
        <p:spPr>
          <a:xfrm>
            <a:off x="9713595" y="5940266"/>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Transaction Details</a:t>
            </a:r>
            <a:endParaRPr lang="en-US" sz="22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242661"/>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Conclusion</a:t>
            </a:r>
            <a:endParaRPr lang="en-US" sz="4400" dirty="0"/>
          </a:p>
        </p:txBody>
      </p:sp>
      <p:sp>
        <p:nvSpPr>
          <p:cNvPr id="4" name="Text 1"/>
          <p:cNvSpPr/>
          <p:nvPr/>
        </p:nvSpPr>
        <p:spPr>
          <a:xfrm>
            <a:off x="6324124" y="3305651"/>
            <a:ext cx="7468553" cy="268116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This frontend bank management web application provides a secure and user-friendly platform for managing bank accounts, processing transactions, and performing other essential banking operations. Developed with a focus on streamlined workflows and intuitive design, it aims to improve efficiency for both customers and bank employees. The application promises to enhance security, improve the customer experience, and ultimately increase overall operational efficiency for the bank.</a:t>
            </a:r>
            <a:endParaRPr lang="en-US" sz="18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837724" y="675084"/>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rPr>
              <a:t>Reference</a:t>
            </a:r>
            <a:endParaRPr lang="en-US" sz="4400" dirty="0"/>
          </a:p>
        </p:txBody>
      </p:sp>
      <p:sp>
        <p:nvSpPr>
          <p:cNvPr id="3" name="Text 1"/>
          <p:cNvSpPr/>
          <p:nvPr/>
        </p:nvSpPr>
        <p:spPr>
          <a:xfrm>
            <a:off x="837724" y="1857851"/>
            <a:ext cx="12954952"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For more information on ReactJS development, check out these resources:</a:t>
            </a:r>
            <a:endParaRPr lang="en-US" sz="1850" dirty="0"/>
          </a:p>
        </p:txBody>
      </p:sp>
      <p:sp>
        <p:nvSpPr>
          <p:cNvPr id="5" name="Text 3"/>
          <p:cNvSpPr/>
          <p:nvPr/>
        </p:nvSpPr>
        <p:spPr>
          <a:xfrm>
            <a:off x="837724" y="2976801"/>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u="sng" kern="0" spc="-38" dirty="0">
                <a:solidFill>
                  <a:srgbClr val="BE49DF"/>
                </a:solidFill>
                <a:latin typeface="Source Sans Pro" pitchFamily="34" charset="0"/>
                <a:ea typeface="Source Sans Pro" pitchFamily="34" charset="-122"/>
                <a:cs typeface="Source Sans Pro" pitchFamily="34" charset="-120"/>
                <a:hlinkClick r:id="rId3">
                  <a:extLst>
                    <a:ext uri="{A12FA001-AC4F-418D-AE19-62706E023703}">
                      <ahyp:hlinkClr xmlns:ahyp="http://schemas.microsoft.com/office/drawing/2018/hyperlinkcolor" xmlns="" val="tx"/>
                    </a:ext>
                  </a:extLst>
                </a:hlinkClick>
              </a:rPr>
              <a:t>Official ReactJS Website (Google)</a:t>
            </a:r>
            <a:endParaRPr lang="en-US" sz="1850" dirty="0"/>
          </a:p>
        </p:txBody>
      </p:sp>
      <p:sp>
        <p:nvSpPr>
          <p:cNvPr id="6" name="Text 4"/>
          <p:cNvSpPr/>
          <p:nvPr/>
        </p:nvSpPr>
        <p:spPr>
          <a:xfrm>
            <a:off x="837724" y="3629025"/>
            <a:ext cx="12954952"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For banking-related information:</a:t>
            </a:r>
            <a:endParaRPr lang="en-US" sz="1850" dirty="0"/>
          </a:p>
        </p:txBody>
      </p:sp>
      <p:sp>
        <p:nvSpPr>
          <p:cNvPr id="7" name="Text 5"/>
          <p:cNvSpPr/>
          <p:nvPr/>
        </p:nvSpPr>
        <p:spPr>
          <a:xfrm>
            <a:off x="837724" y="1648301"/>
            <a:ext cx="12954952" cy="6291932"/>
          </a:xfrm>
          <a:prstGeom prst="rect">
            <a:avLst/>
          </a:prstGeom>
          <a:noFill/>
          <a:ln/>
        </p:spPr>
        <p:txBody>
          <a:bodyPr wrap="none" lIns="0" tIns="0" rIns="0" bIns="0" rtlCol="0" anchor="t"/>
          <a:lstStyle/>
          <a:p>
            <a:pPr marL="342900" indent="-342900" algn="l">
              <a:lnSpc>
                <a:spcPts val="3000"/>
              </a:lnSpc>
              <a:buSzPct val="100000"/>
              <a:buChar char="•"/>
            </a:pPr>
            <a:r>
              <a:rPr lang="en-US" sz="1850" u="sng" kern="0" spc="-38" dirty="0">
                <a:solidFill>
                  <a:srgbClr val="BE49DF"/>
                </a:solidFill>
                <a:latin typeface="Source Sans Pro" pitchFamily="34" charset="0"/>
                <a:ea typeface="Source Sans Pro" pitchFamily="34" charset="-122"/>
                <a:cs typeface="Source Sans Pro" pitchFamily="34" charset="-120"/>
                <a:hlinkClick r:id="rId4">
                  <a:extLst>
                    <a:ext uri="{A12FA001-AC4F-418D-AE19-62706E023703}">
                      <ahyp:hlinkClr xmlns:ahyp="http://schemas.microsoft.com/office/drawing/2018/hyperlinkcolor" xmlns="" val="tx"/>
                    </a:ext>
                  </a:extLst>
                </a:hlinkClick>
              </a:rPr>
              <a:t>ICICI Bank Website</a:t>
            </a:r>
            <a:endParaRPr lang="en-US" sz="1850" dirty="0"/>
          </a:p>
        </p:txBody>
      </p:sp>
      <p:sp>
        <p:nvSpPr>
          <p:cNvPr id="8" name="Text 6"/>
          <p:cNvSpPr/>
          <p:nvPr/>
        </p:nvSpPr>
        <p:spPr>
          <a:xfrm>
            <a:off x="837724" y="4747974"/>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u="sng" kern="0" spc="-38" dirty="0">
                <a:solidFill>
                  <a:srgbClr val="BE49DF"/>
                </a:solidFill>
                <a:latin typeface="Source Sans Pro" pitchFamily="34" charset="0"/>
                <a:ea typeface="Source Sans Pro" pitchFamily="34" charset="-122"/>
                <a:cs typeface="Source Sans Pro" pitchFamily="34" charset="-120"/>
                <a:hlinkClick r:id="rId5">
                  <a:extLst>
                    <a:ext uri="{A12FA001-AC4F-418D-AE19-62706E023703}">
                      <ahyp:hlinkClr xmlns:ahyp="http://schemas.microsoft.com/office/drawing/2018/hyperlinkcolor" xmlns="" val="tx"/>
                    </a:ext>
                  </a:extLst>
                </a:hlinkClick>
              </a:rPr>
              <a:t>Reserve Bank of India (RBI) Website</a:t>
            </a:r>
            <a:endParaRPr lang="en-US" sz="1850" dirty="0"/>
          </a:p>
        </p:txBody>
      </p:sp>
      <p:sp>
        <p:nvSpPr>
          <p:cNvPr id="9" name="Text 7"/>
          <p:cNvSpPr/>
          <p:nvPr/>
        </p:nvSpPr>
        <p:spPr>
          <a:xfrm>
            <a:off x="837724" y="5400199"/>
            <a:ext cx="12954952"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For Bootstrap 5 and JavaScript resources:</a:t>
            </a:r>
            <a:endParaRPr lang="en-US" sz="1850" dirty="0"/>
          </a:p>
        </p:txBody>
      </p:sp>
      <p:sp>
        <p:nvSpPr>
          <p:cNvPr id="10" name="Text 8"/>
          <p:cNvSpPr/>
          <p:nvPr/>
        </p:nvSpPr>
        <p:spPr>
          <a:xfrm>
            <a:off x="837724" y="6052423"/>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u="sng" kern="0" spc="-38" dirty="0">
                <a:solidFill>
                  <a:srgbClr val="BE49DF"/>
                </a:solidFill>
                <a:latin typeface="Source Sans Pro" pitchFamily="34" charset="0"/>
                <a:ea typeface="Source Sans Pro" pitchFamily="34" charset="-122"/>
                <a:cs typeface="Source Sans Pro" pitchFamily="34" charset="-120"/>
                <a:hlinkClick r:id="rId6">
                  <a:extLst>
                    <a:ext uri="{A12FA001-AC4F-418D-AE19-62706E023703}">
                      <ahyp:hlinkClr xmlns:ahyp="http://schemas.microsoft.com/office/drawing/2018/hyperlinkcolor" xmlns="" val="tx"/>
                    </a:ext>
                  </a:extLst>
                </a:hlinkClick>
              </a:rPr>
              <a:t>Bootstrap 5 Documentation</a:t>
            </a:r>
            <a:endParaRPr lang="en-US" sz="1850" dirty="0"/>
          </a:p>
        </p:txBody>
      </p:sp>
      <p:sp>
        <p:nvSpPr>
          <p:cNvPr id="11" name="Text 9"/>
          <p:cNvSpPr/>
          <p:nvPr/>
        </p:nvSpPr>
        <p:spPr>
          <a:xfrm>
            <a:off x="837724" y="6519148"/>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u="sng" kern="0" spc="-38" dirty="0">
                <a:solidFill>
                  <a:srgbClr val="BE49DF"/>
                </a:solidFill>
                <a:latin typeface="Source Sans Pro" pitchFamily="34" charset="0"/>
                <a:ea typeface="Source Sans Pro" pitchFamily="34" charset="-122"/>
                <a:cs typeface="Source Sans Pro" pitchFamily="34" charset="-120"/>
                <a:hlinkClick r:id="rId7">
                  <a:extLst>
                    <a:ext uri="{A12FA001-AC4F-418D-AE19-62706E023703}">
                      <ahyp:hlinkClr xmlns:ahyp="http://schemas.microsoft.com/office/drawing/2018/hyperlinkcolor" xmlns="" val="tx"/>
                    </a:ext>
                  </a:extLst>
                </a:hlinkClick>
              </a:rPr>
              <a:t>JavaScript.com</a:t>
            </a:r>
            <a:endParaRPr lang="en-US" sz="1850" dirty="0"/>
          </a:p>
        </p:txBody>
      </p:sp>
      <p:sp>
        <p:nvSpPr>
          <p:cNvPr id="12" name="Text 10"/>
          <p:cNvSpPr/>
          <p:nvPr/>
        </p:nvSpPr>
        <p:spPr>
          <a:xfrm>
            <a:off x="837724" y="7171373"/>
            <a:ext cx="12954952"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These links provide further learning and background information on the technologies and institutions involved in this project.</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2405301"/>
            <a:ext cx="12954952" cy="1408033"/>
          </a:xfrm>
          <a:prstGeom prst="rect">
            <a:avLst/>
          </a:prstGeom>
          <a:noFill/>
          <a:ln/>
        </p:spPr>
        <p:txBody>
          <a:bodyPr wrap="squar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Frontend ReactJS Bank Management Web </a:t>
            </a:r>
            <a:r>
              <a:rPr lang="en-US" sz="4400" kern="0" spc="-89" dirty="0" smtClean="0">
                <a:solidFill>
                  <a:srgbClr val="000000"/>
                </a:solidFill>
                <a:latin typeface="Source Serif Pro Semi Bold" pitchFamily="34" charset="0"/>
                <a:ea typeface="Source Serif Pro Semi Bold" pitchFamily="34" charset="-122"/>
                <a:cs typeface="Source Serif Pro Semi Bold" pitchFamily="34" charset="-120"/>
              </a:rPr>
              <a:t>Application Introduction.</a:t>
            </a:r>
            <a:endParaRPr lang="en-US" sz="4400" dirty="0"/>
          </a:p>
        </p:txBody>
      </p:sp>
      <p:sp>
        <p:nvSpPr>
          <p:cNvPr id="3" name="Text 1"/>
          <p:cNvSpPr/>
          <p:nvPr/>
        </p:nvSpPr>
        <p:spPr>
          <a:xfrm>
            <a:off x="837724" y="4292084"/>
            <a:ext cx="12954952"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This presentation introduces a new frontend bank management web application built using ReactJS, a leading JavaScript framework, along with a suite of supporting technologies to provide a robust and user-friendly banking platform. The application leverages HTML, CSS, and JavaScript for core functionality, complemented by Bootstrap and React libraries (such as Material-UI or Ant Design) to enhance the user interface and streamline development.</a:t>
            </a:r>
            <a:endParaRPr lang="en-US" sz="18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4887873"/>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Thank You!</a:t>
            </a:r>
            <a:endParaRPr lang="en-US" sz="4400" dirty="0"/>
          </a:p>
        </p:txBody>
      </p:sp>
      <p:sp>
        <p:nvSpPr>
          <p:cNvPr id="4" name="Text 1"/>
          <p:cNvSpPr/>
          <p:nvPr/>
        </p:nvSpPr>
        <p:spPr>
          <a:xfrm>
            <a:off x="837724" y="5950863"/>
            <a:ext cx="12954952"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We appreciate your time and consideration. We look forward to collaborating further.</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1329452"/>
            <a:ext cx="12954952" cy="1408033"/>
          </a:xfrm>
          <a:prstGeom prst="rect">
            <a:avLst/>
          </a:prstGeom>
          <a:noFill/>
          <a:ln/>
        </p:spPr>
        <p:txBody>
          <a:bodyPr wrap="squar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Frontend ReactJS Bank Management Web Application: An Abstract</a:t>
            </a:r>
            <a:endParaRPr lang="en-US" sz="4400" dirty="0"/>
          </a:p>
        </p:txBody>
      </p:sp>
      <p:sp>
        <p:nvSpPr>
          <p:cNvPr id="3" name="Shape 1"/>
          <p:cNvSpPr/>
          <p:nvPr/>
        </p:nvSpPr>
        <p:spPr>
          <a:xfrm>
            <a:off x="837724" y="3485436"/>
            <a:ext cx="418862" cy="418862"/>
          </a:xfrm>
          <a:prstGeom prst="roundRect">
            <a:avLst>
              <a:gd name="adj" fmla="val 24003"/>
            </a:avLst>
          </a:prstGeom>
          <a:solidFill>
            <a:srgbClr val="F0D4F7"/>
          </a:solidFill>
          <a:ln w="7620">
            <a:solidFill>
              <a:srgbClr val="D6BADD"/>
            </a:solidFill>
            <a:prstDash val="solid"/>
          </a:ln>
        </p:spPr>
      </p:sp>
      <p:sp>
        <p:nvSpPr>
          <p:cNvPr id="4" name="Text 2"/>
          <p:cNvSpPr/>
          <p:nvPr/>
        </p:nvSpPr>
        <p:spPr>
          <a:xfrm>
            <a:off x="1495901" y="3485436"/>
            <a:ext cx="2859048"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User-Friendly Interface</a:t>
            </a:r>
            <a:endParaRPr lang="en-US" sz="2200" dirty="0"/>
          </a:p>
        </p:txBody>
      </p:sp>
      <p:sp>
        <p:nvSpPr>
          <p:cNvPr id="5" name="Text 3"/>
          <p:cNvSpPr/>
          <p:nvPr/>
        </p:nvSpPr>
        <p:spPr>
          <a:xfrm>
            <a:off x="1495901" y="3980974"/>
            <a:ext cx="3500557"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Intuitive design for seamless navigation and ease of use.</a:t>
            </a:r>
            <a:endParaRPr lang="en-US" sz="1850" dirty="0"/>
          </a:p>
        </p:txBody>
      </p:sp>
      <p:sp>
        <p:nvSpPr>
          <p:cNvPr id="6" name="Shape 4"/>
          <p:cNvSpPr/>
          <p:nvPr/>
        </p:nvSpPr>
        <p:spPr>
          <a:xfrm>
            <a:off x="5235773" y="3485436"/>
            <a:ext cx="418862" cy="418862"/>
          </a:xfrm>
          <a:prstGeom prst="roundRect">
            <a:avLst>
              <a:gd name="adj" fmla="val 24003"/>
            </a:avLst>
          </a:prstGeom>
          <a:solidFill>
            <a:srgbClr val="F0D4F7"/>
          </a:solidFill>
          <a:ln w="7620">
            <a:solidFill>
              <a:srgbClr val="D6BADD"/>
            </a:solidFill>
            <a:prstDash val="solid"/>
          </a:ln>
        </p:spPr>
      </p:sp>
      <p:sp>
        <p:nvSpPr>
          <p:cNvPr id="7" name="Text 5"/>
          <p:cNvSpPr/>
          <p:nvPr/>
        </p:nvSpPr>
        <p:spPr>
          <a:xfrm>
            <a:off x="5893951" y="3485436"/>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Secure Transactions</a:t>
            </a:r>
            <a:endParaRPr lang="en-US" sz="2200" dirty="0"/>
          </a:p>
        </p:txBody>
      </p:sp>
      <p:sp>
        <p:nvSpPr>
          <p:cNvPr id="8" name="Text 6"/>
          <p:cNvSpPr/>
          <p:nvPr/>
        </p:nvSpPr>
        <p:spPr>
          <a:xfrm>
            <a:off x="5893951" y="3980974"/>
            <a:ext cx="3500557"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Robust security measures to protect sensitive data and prevent unauthorized access.</a:t>
            </a:r>
            <a:endParaRPr lang="en-US" sz="1850" dirty="0"/>
          </a:p>
        </p:txBody>
      </p:sp>
      <p:sp>
        <p:nvSpPr>
          <p:cNvPr id="9" name="Shape 7"/>
          <p:cNvSpPr/>
          <p:nvPr/>
        </p:nvSpPr>
        <p:spPr>
          <a:xfrm>
            <a:off x="9633823" y="3485436"/>
            <a:ext cx="418862" cy="418862"/>
          </a:xfrm>
          <a:prstGeom prst="roundRect">
            <a:avLst>
              <a:gd name="adj" fmla="val 24003"/>
            </a:avLst>
          </a:prstGeom>
          <a:solidFill>
            <a:srgbClr val="F0D4F7"/>
          </a:solidFill>
          <a:ln w="7620">
            <a:solidFill>
              <a:srgbClr val="D6BADD"/>
            </a:solidFill>
            <a:prstDash val="solid"/>
          </a:ln>
        </p:spPr>
      </p:sp>
      <p:sp>
        <p:nvSpPr>
          <p:cNvPr id="10" name="Text 8"/>
          <p:cNvSpPr/>
          <p:nvPr/>
        </p:nvSpPr>
        <p:spPr>
          <a:xfrm>
            <a:off x="10292001" y="3485436"/>
            <a:ext cx="2912626"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Streamlined Operations</a:t>
            </a:r>
            <a:endParaRPr lang="en-US" sz="2200" dirty="0"/>
          </a:p>
        </p:txBody>
      </p:sp>
      <p:sp>
        <p:nvSpPr>
          <p:cNvPr id="11" name="Text 9"/>
          <p:cNvSpPr/>
          <p:nvPr/>
        </p:nvSpPr>
        <p:spPr>
          <a:xfrm>
            <a:off x="10292001" y="3980974"/>
            <a:ext cx="3500557"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Efficient workflows for faster transaction processing and improved operational efficiency.</a:t>
            </a:r>
            <a:endParaRPr lang="en-US" sz="1850" dirty="0"/>
          </a:p>
        </p:txBody>
      </p:sp>
      <p:sp>
        <p:nvSpPr>
          <p:cNvPr id="12" name="Shape 10"/>
          <p:cNvSpPr/>
          <p:nvPr/>
        </p:nvSpPr>
        <p:spPr>
          <a:xfrm>
            <a:off x="837724" y="5638562"/>
            <a:ext cx="418862" cy="418862"/>
          </a:xfrm>
          <a:prstGeom prst="roundRect">
            <a:avLst>
              <a:gd name="adj" fmla="val 24003"/>
            </a:avLst>
          </a:prstGeom>
          <a:solidFill>
            <a:srgbClr val="F0D4F7"/>
          </a:solidFill>
          <a:ln w="7620">
            <a:solidFill>
              <a:srgbClr val="D6BADD"/>
            </a:solidFill>
            <a:prstDash val="solid"/>
          </a:ln>
        </p:spPr>
      </p:sp>
      <p:sp>
        <p:nvSpPr>
          <p:cNvPr id="13" name="Text 11"/>
          <p:cNvSpPr/>
          <p:nvPr/>
        </p:nvSpPr>
        <p:spPr>
          <a:xfrm>
            <a:off x="1495901" y="5638562"/>
            <a:ext cx="3162776"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Modern Technology Stack</a:t>
            </a:r>
            <a:endParaRPr lang="en-US" sz="2200" dirty="0"/>
          </a:p>
        </p:txBody>
      </p:sp>
      <p:sp>
        <p:nvSpPr>
          <p:cNvPr id="14" name="Text 12"/>
          <p:cNvSpPr/>
          <p:nvPr/>
        </p:nvSpPr>
        <p:spPr>
          <a:xfrm>
            <a:off x="1495901" y="6134100"/>
            <a:ext cx="5699641"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ReactJS, Bootstrap, and other modern technologies ensure scalability and maintainability.</a:t>
            </a:r>
            <a:endParaRPr lang="en-US" sz="1850" dirty="0"/>
          </a:p>
        </p:txBody>
      </p:sp>
      <p:sp>
        <p:nvSpPr>
          <p:cNvPr id="15" name="Shape 13"/>
          <p:cNvSpPr/>
          <p:nvPr/>
        </p:nvSpPr>
        <p:spPr>
          <a:xfrm>
            <a:off x="7434858" y="5638562"/>
            <a:ext cx="418862" cy="418862"/>
          </a:xfrm>
          <a:prstGeom prst="roundRect">
            <a:avLst>
              <a:gd name="adj" fmla="val 24003"/>
            </a:avLst>
          </a:prstGeom>
          <a:solidFill>
            <a:srgbClr val="F0D4F7"/>
          </a:solidFill>
          <a:ln w="7620">
            <a:solidFill>
              <a:srgbClr val="D6BADD"/>
            </a:solidFill>
            <a:prstDash val="solid"/>
          </a:ln>
        </p:spPr>
      </p:sp>
      <p:sp>
        <p:nvSpPr>
          <p:cNvPr id="16" name="Text 14"/>
          <p:cNvSpPr/>
          <p:nvPr/>
        </p:nvSpPr>
        <p:spPr>
          <a:xfrm>
            <a:off x="8093035" y="5638562"/>
            <a:ext cx="3928348"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Enhanced Customer Experience</a:t>
            </a:r>
            <a:endParaRPr lang="en-US" sz="2200" dirty="0"/>
          </a:p>
        </p:txBody>
      </p:sp>
      <p:sp>
        <p:nvSpPr>
          <p:cNvPr id="17" name="Text 15"/>
          <p:cNvSpPr/>
          <p:nvPr/>
        </p:nvSpPr>
        <p:spPr>
          <a:xfrm>
            <a:off x="8093035" y="6134100"/>
            <a:ext cx="5699641"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Improved customer satisfaction through a user-friendly and efficient platform.</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485787"/>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Project Overview</a:t>
            </a:r>
            <a:endParaRPr lang="en-US" sz="4400" dirty="0"/>
          </a:p>
        </p:txBody>
      </p:sp>
      <p:sp>
        <p:nvSpPr>
          <p:cNvPr id="3" name="Text 1"/>
          <p:cNvSpPr/>
          <p:nvPr/>
        </p:nvSpPr>
        <p:spPr>
          <a:xfrm>
            <a:off x="837724" y="378809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Semi Bold" pitchFamily="34" charset="0"/>
                <a:ea typeface="Source Serif Pro Semi Bold" pitchFamily="34" charset="-122"/>
                <a:cs typeface="Source Serif Pro Semi Bold" pitchFamily="34" charset="-120"/>
              </a:rPr>
              <a:t>Customer Module</a:t>
            </a:r>
            <a:endParaRPr lang="en-US" sz="2200" dirty="0"/>
          </a:p>
        </p:txBody>
      </p:sp>
      <p:sp>
        <p:nvSpPr>
          <p:cNvPr id="4" name="Text 2"/>
          <p:cNvSpPr/>
          <p:nvPr/>
        </p:nvSpPr>
        <p:spPr>
          <a:xfrm>
            <a:off x="837724" y="4379357"/>
            <a:ext cx="3928586"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Allows customers to view account balances, transaction history, and transfer funds.</a:t>
            </a:r>
            <a:endParaRPr lang="en-US" sz="1850" dirty="0"/>
          </a:p>
        </p:txBody>
      </p:sp>
      <p:sp>
        <p:nvSpPr>
          <p:cNvPr id="5" name="Text 3"/>
          <p:cNvSpPr/>
          <p:nvPr/>
        </p:nvSpPr>
        <p:spPr>
          <a:xfrm>
            <a:off x="5357813" y="378809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Semi Bold" pitchFamily="34" charset="0"/>
                <a:ea typeface="Source Serif Pro Semi Bold" pitchFamily="34" charset="-122"/>
                <a:cs typeface="Source Serif Pro Semi Bold" pitchFamily="34" charset="-120"/>
              </a:rPr>
              <a:t>Employee Module</a:t>
            </a:r>
            <a:endParaRPr lang="en-US" sz="2200" dirty="0"/>
          </a:p>
        </p:txBody>
      </p:sp>
      <p:sp>
        <p:nvSpPr>
          <p:cNvPr id="6" name="Text 4"/>
          <p:cNvSpPr/>
          <p:nvPr/>
        </p:nvSpPr>
        <p:spPr>
          <a:xfrm>
            <a:off x="5357813" y="4379357"/>
            <a:ext cx="3928586"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Provides employees with tools to manage accounts, process transactions, and handle customer inquiries.</a:t>
            </a:r>
            <a:endParaRPr lang="en-US" sz="1850" dirty="0"/>
          </a:p>
        </p:txBody>
      </p:sp>
      <p:sp>
        <p:nvSpPr>
          <p:cNvPr id="7" name="Text 5"/>
          <p:cNvSpPr/>
          <p:nvPr/>
        </p:nvSpPr>
        <p:spPr>
          <a:xfrm>
            <a:off x="9877901" y="378809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Semi Bold" pitchFamily="34" charset="0"/>
                <a:ea typeface="Source Serif Pro Semi Bold" pitchFamily="34" charset="-122"/>
                <a:cs typeface="Source Serif Pro Semi Bold" pitchFamily="34" charset="-120"/>
              </a:rPr>
              <a:t>Admin Module</a:t>
            </a:r>
            <a:endParaRPr lang="en-US" sz="2200" dirty="0"/>
          </a:p>
        </p:txBody>
      </p:sp>
      <p:sp>
        <p:nvSpPr>
          <p:cNvPr id="8" name="Text 6"/>
          <p:cNvSpPr/>
          <p:nvPr/>
        </p:nvSpPr>
        <p:spPr>
          <a:xfrm>
            <a:off x="9877901" y="4379357"/>
            <a:ext cx="3928586"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Offers administrators the ability to manage users, accounts, and system settings.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948928"/>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Project Objectives</a:t>
            </a:r>
            <a:endParaRPr lang="en-US" sz="4400" dirty="0"/>
          </a:p>
        </p:txBody>
      </p:sp>
      <p:pic>
        <p:nvPicPr>
          <p:cNvPr id="4" name="Image 1" descr="preencoded.png"/>
          <p:cNvPicPr>
            <a:picLocks noChangeAspect="1"/>
          </p:cNvPicPr>
          <p:nvPr/>
        </p:nvPicPr>
        <p:blipFill>
          <a:blip r:embed="rId4"/>
          <a:stretch>
            <a:fillRect/>
          </a:stretch>
        </p:blipFill>
        <p:spPr>
          <a:xfrm>
            <a:off x="6324124" y="2011918"/>
            <a:ext cx="598408" cy="598408"/>
          </a:xfrm>
          <a:prstGeom prst="rect">
            <a:avLst/>
          </a:prstGeom>
        </p:spPr>
      </p:pic>
      <p:sp>
        <p:nvSpPr>
          <p:cNvPr id="5" name="Text 1"/>
          <p:cNvSpPr/>
          <p:nvPr/>
        </p:nvSpPr>
        <p:spPr>
          <a:xfrm>
            <a:off x="6324124" y="2849642"/>
            <a:ext cx="3554730" cy="703898"/>
          </a:xfrm>
          <a:prstGeom prst="rect">
            <a:avLst/>
          </a:prstGeom>
          <a:noFill/>
          <a:ln/>
        </p:spPr>
        <p:txBody>
          <a:bodyPr wrap="squar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Streamline Banking Operations</a:t>
            </a:r>
            <a:endParaRPr lang="en-US" sz="2200" dirty="0"/>
          </a:p>
        </p:txBody>
      </p:sp>
      <p:sp>
        <p:nvSpPr>
          <p:cNvPr id="6" name="Text 2"/>
          <p:cNvSpPr/>
          <p:nvPr/>
        </p:nvSpPr>
        <p:spPr>
          <a:xfrm>
            <a:off x="6324124" y="3697129"/>
            <a:ext cx="3554730"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Provide efficient services to customers and employees.</a:t>
            </a:r>
            <a:endParaRPr lang="en-US" sz="1850" dirty="0"/>
          </a:p>
        </p:txBody>
      </p:sp>
      <p:pic>
        <p:nvPicPr>
          <p:cNvPr id="7" name="Image 2" descr="preencoded.png"/>
          <p:cNvPicPr>
            <a:picLocks noChangeAspect="1"/>
          </p:cNvPicPr>
          <p:nvPr/>
        </p:nvPicPr>
        <p:blipFill>
          <a:blip r:embed="rId5"/>
          <a:stretch>
            <a:fillRect/>
          </a:stretch>
        </p:blipFill>
        <p:spPr>
          <a:xfrm>
            <a:off x="10237827" y="2011918"/>
            <a:ext cx="598408" cy="598408"/>
          </a:xfrm>
          <a:prstGeom prst="rect">
            <a:avLst/>
          </a:prstGeom>
        </p:spPr>
      </p:pic>
      <p:sp>
        <p:nvSpPr>
          <p:cNvPr id="8" name="Text 3"/>
          <p:cNvSpPr/>
          <p:nvPr/>
        </p:nvSpPr>
        <p:spPr>
          <a:xfrm>
            <a:off x="10237827" y="2849642"/>
            <a:ext cx="313884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Enhance User Experience</a:t>
            </a:r>
            <a:endParaRPr lang="en-US" sz="2200" dirty="0"/>
          </a:p>
        </p:txBody>
      </p:sp>
      <p:sp>
        <p:nvSpPr>
          <p:cNvPr id="9" name="Text 4"/>
          <p:cNvSpPr/>
          <p:nvPr/>
        </p:nvSpPr>
        <p:spPr>
          <a:xfrm>
            <a:off x="10237827" y="3345180"/>
            <a:ext cx="3554849"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Develop a user-friendly and intuitive interface.</a:t>
            </a:r>
            <a:endParaRPr lang="en-US" sz="1850" dirty="0"/>
          </a:p>
        </p:txBody>
      </p:sp>
      <p:pic>
        <p:nvPicPr>
          <p:cNvPr id="10" name="Image 3" descr="preencoded.png"/>
          <p:cNvPicPr>
            <a:picLocks noChangeAspect="1"/>
          </p:cNvPicPr>
          <p:nvPr/>
        </p:nvPicPr>
        <p:blipFill>
          <a:blip r:embed="rId6"/>
          <a:stretch>
            <a:fillRect/>
          </a:stretch>
        </p:blipFill>
        <p:spPr>
          <a:xfrm>
            <a:off x="6324124" y="5181243"/>
            <a:ext cx="598408" cy="598408"/>
          </a:xfrm>
          <a:prstGeom prst="rect">
            <a:avLst/>
          </a:prstGeom>
        </p:spPr>
      </p:pic>
      <p:sp>
        <p:nvSpPr>
          <p:cNvPr id="11" name="Text 5"/>
          <p:cNvSpPr/>
          <p:nvPr/>
        </p:nvSpPr>
        <p:spPr>
          <a:xfrm>
            <a:off x="6324124" y="6018967"/>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Secure Transactions</a:t>
            </a:r>
            <a:endParaRPr lang="en-US" sz="2200" dirty="0"/>
          </a:p>
        </p:txBody>
      </p:sp>
      <p:sp>
        <p:nvSpPr>
          <p:cNvPr id="12" name="Text 6"/>
          <p:cNvSpPr/>
          <p:nvPr/>
        </p:nvSpPr>
        <p:spPr>
          <a:xfrm>
            <a:off x="6324124" y="6514505"/>
            <a:ext cx="3554730"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Implement robust security measures to protect sensitive data.</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325166"/>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Website Modules</a:t>
            </a:r>
            <a:endParaRPr lang="en-US" sz="4400" dirty="0"/>
          </a:p>
        </p:txBody>
      </p:sp>
      <p:sp>
        <p:nvSpPr>
          <p:cNvPr id="4" name="Shape 1"/>
          <p:cNvSpPr/>
          <p:nvPr/>
        </p:nvSpPr>
        <p:spPr>
          <a:xfrm>
            <a:off x="837724" y="2388156"/>
            <a:ext cx="3614618" cy="2521506"/>
          </a:xfrm>
          <a:prstGeom prst="roundRect">
            <a:avLst>
              <a:gd name="adj" fmla="val 3987"/>
            </a:avLst>
          </a:prstGeom>
          <a:solidFill>
            <a:srgbClr val="F0D4F7"/>
          </a:solidFill>
          <a:ln w="7620">
            <a:solidFill>
              <a:srgbClr val="D6BADD"/>
            </a:solidFill>
            <a:prstDash val="solid"/>
          </a:ln>
        </p:spPr>
      </p:sp>
      <p:sp>
        <p:nvSpPr>
          <p:cNvPr id="5" name="Text 2"/>
          <p:cNvSpPr/>
          <p:nvPr/>
        </p:nvSpPr>
        <p:spPr>
          <a:xfrm>
            <a:off x="1084659" y="2635091"/>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Customer Module</a:t>
            </a:r>
            <a:endParaRPr lang="en-US" sz="2200" dirty="0"/>
          </a:p>
        </p:txBody>
      </p:sp>
      <p:sp>
        <p:nvSpPr>
          <p:cNvPr id="6" name="Text 3"/>
          <p:cNvSpPr/>
          <p:nvPr/>
        </p:nvSpPr>
        <p:spPr>
          <a:xfrm>
            <a:off x="1084659" y="3130629"/>
            <a:ext cx="3120747"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View account balances, transaction history, transfer funds, and update personal information.</a:t>
            </a:r>
            <a:endParaRPr lang="en-US" sz="1850" dirty="0"/>
          </a:p>
        </p:txBody>
      </p:sp>
      <p:sp>
        <p:nvSpPr>
          <p:cNvPr id="7" name="Shape 4"/>
          <p:cNvSpPr/>
          <p:nvPr/>
        </p:nvSpPr>
        <p:spPr>
          <a:xfrm>
            <a:off x="4691658" y="2388156"/>
            <a:ext cx="3614618" cy="2521506"/>
          </a:xfrm>
          <a:prstGeom prst="roundRect">
            <a:avLst>
              <a:gd name="adj" fmla="val 3987"/>
            </a:avLst>
          </a:prstGeom>
          <a:solidFill>
            <a:srgbClr val="F0D4F7"/>
          </a:solidFill>
          <a:ln w="7620">
            <a:solidFill>
              <a:srgbClr val="D6BADD"/>
            </a:solidFill>
            <a:prstDash val="solid"/>
          </a:ln>
        </p:spPr>
      </p:sp>
      <p:sp>
        <p:nvSpPr>
          <p:cNvPr id="8" name="Text 5"/>
          <p:cNvSpPr/>
          <p:nvPr/>
        </p:nvSpPr>
        <p:spPr>
          <a:xfrm>
            <a:off x="4938593" y="2635091"/>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Employee Module</a:t>
            </a:r>
            <a:endParaRPr lang="en-US" sz="2200" dirty="0"/>
          </a:p>
        </p:txBody>
      </p:sp>
      <p:sp>
        <p:nvSpPr>
          <p:cNvPr id="9" name="Text 6"/>
          <p:cNvSpPr/>
          <p:nvPr/>
        </p:nvSpPr>
        <p:spPr>
          <a:xfrm>
            <a:off x="4938593" y="3130629"/>
            <a:ext cx="3120747"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Manage accounts, process transactions, handle customer inquiries, and generate reports.</a:t>
            </a:r>
            <a:endParaRPr lang="en-US" sz="1850" dirty="0"/>
          </a:p>
        </p:txBody>
      </p:sp>
      <p:sp>
        <p:nvSpPr>
          <p:cNvPr id="10" name="Shape 7"/>
          <p:cNvSpPr/>
          <p:nvPr/>
        </p:nvSpPr>
        <p:spPr>
          <a:xfrm>
            <a:off x="837724" y="5148977"/>
            <a:ext cx="7468553" cy="1755458"/>
          </a:xfrm>
          <a:prstGeom prst="roundRect">
            <a:avLst>
              <a:gd name="adj" fmla="val 5727"/>
            </a:avLst>
          </a:prstGeom>
          <a:solidFill>
            <a:srgbClr val="F0D4F7"/>
          </a:solidFill>
          <a:ln w="7620">
            <a:solidFill>
              <a:srgbClr val="D6BADD"/>
            </a:solidFill>
            <a:prstDash val="solid"/>
          </a:ln>
        </p:spPr>
      </p:sp>
      <p:sp>
        <p:nvSpPr>
          <p:cNvPr id="11" name="Text 8"/>
          <p:cNvSpPr/>
          <p:nvPr/>
        </p:nvSpPr>
        <p:spPr>
          <a:xfrm>
            <a:off x="1084659" y="539591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Admin Module</a:t>
            </a:r>
            <a:endParaRPr lang="en-US" sz="2200" dirty="0"/>
          </a:p>
        </p:txBody>
      </p:sp>
      <p:sp>
        <p:nvSpPr>
          <p:cNvPr id="12" name="Text 9"/>
          <p:cNvSpPr/>
          <p:nvPr/>
        </p:nvSpPr>
        <p:spPr>
          <a:xfrm>
            <a:off x="1084659" y="5891451"/>
            <a:ext cx="6974681"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Manage users, accounts, system settings, and monitor system performance.</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95087" y="546140"/>
            <a:ext cx="4673560" cy="584121"/>
          </a:xfrm>
          <a:prstGeom prst="rect">
            <a:avLst/>
          </a:prstGeom>
          <a:noFill/>
          <a:ln/>
        </p:spPr>
        <p:txBody>
          <a:bodyPr wrap="none" lIns="0" tIns="0" rIns="0" bIns="0" rtlCol="0" anchor="t"/>
          <a:lstStyle/>
          <a:p>
            <a:pPr marL="0" indent="0">
              <a:lnSpc>
                <a:spcPts val="4600"/>
              </a:lnSpc>
              <a:buNone/>
            </a:pPr>
            <a:r>
              <a:rPr lang="en-US" sz="3650" kern="0" spc="-74" dirty="0">
                <a:solidFill>
                  <a:srgbClr val="000000"/>
                </a:solidFill>
                <a:latin typeface="Source Serif Pro Semi Bold" pitchFamily="34" charset="0"/>
                <a:ea typeface="Source Serif Pro Semi Bold" pitchFamily="34" charset="-122"/>
                <a:cs typeface="Source Serif Pro Semi Bold" pitchFamily="34" charset="-120"/>
              </a:rPr>
              <a:t>Data Flow Diagrams</a:t>
            </a:r>
            <a:endParaRPr lang="en-US" sz="3650" dirty="0"/>
          </a:p>
        </p:txBody>
      </p:sp>
      <p:sp>
        <p:nvSpPr>
          <p:cNvPr id="3" name="Shape 1"/>
          <p:cNvSpPr/>
          <p:nvPr/>
        </p:nvSpPr>
        <p:spPr>
          <a:xfrm>
            <a:off x="7303770" y="1527453"/>
            <a:ext cx="22860" cy="6157317"/>
          </a:xfrm>
          <a:prstGeom prst="roundRect">
            <a:avLst>
              <a:gd name="adj" fmla="val 364936"/>
            </a:avLst>
          </a:prstGeom>
          <a:solidFill>
            <a:srgbClr val="D6BADD"/>
          </a:solidFill>
          <a:ln/>
        </p:spPr>
      </p:sp>
      <p:sp>
        <p:nvSpPr>
          <p:cNvPr id="4" name="Shape 2"/>
          <p:cNvSpPr/>
          <p:nvPr/>
        </p:nvSpPr>
        <p:spPr>
          <a:xfrm>
            <a:off x="6419552" y="1962745"/>
            <a:ext cx="695087" cy="22860"/>
          </a:xfrm>
          <a:prstGeom prst="roundRect">
            <a:avLst>
              <a:gd name="adj" fmla="val 364936"/>
            </a:avLst>
          </a:prstGeom>
          <a:solidFill>
            <a:srgbClr val="D6BADD"/>
          </a:solidFill>
          <a:ln/>
        </p:spPr>
      </p:sp>
      <p:sp>
        <p:nvSpPr>
          <p:cNvPr id="5" name="Shape 3"/>
          <p:cNvSpPr/>
          <p:nvPr/>
        </p:nvSpPr>
        <p:spPr>
          <a:xfrm>
            <a:off x="7091779" y="1750814"/>
            <a:ext cx="446842" cy="446842"/>
          </a:xfrm>
          <a:prstGeom prst="roundRect">
            <a:avLst>
              <a:gd name="adj" fmla="val 18670"/>
            </a:avLst>
          </a:prstGeom>
          <a:solidFill>
            <a:srgbClr val="F0D4F7"/>
          </a:solidFill>
          <a:ln w="7620">
            <a:solidFill>
              <a:srgbClr val="D6BADD"/>
            </a:solidFill>
            <a:prstDash val="solid"/>
          </a:ln>
        </p:spPr>
      </p:sp>
      <p:sp>
        <p:nvSpPr>
          <p:cNvPr id="6" name="Text 4"/>
          <p:cNvSpPr/>
          <p:nvPr/>
        </p:nvSpPr>
        <p:spPr>
          <a:xfrm>
            <a:off x="7245013" y="1834039"/>
            <a:ext cx="140256" cy="280392"/>
          </a:xfrm>
          <a:prstGeom prst="rect">
            <a:avLst/>
          </a:prstGeom>
          <a:noFill/>
          <a:ln/>
        </p:spPr>
        <p:txBody>
          <a:bodyPr wrap="none" lIns="0" tIns="0" rIns="0" bIns="0" rtlCol="0" anchor="t"/>
          <a:lstStyle/>
          <a:p>
            <a:pPr marL="0" indent="0" algn="ctr">
              <a:lnSpc>
                <a:spcPts val="220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200" dirty="0"/>
          </a:p>
        </p:txBody>
      </p:sp>
      <p:sp>
        <p:nvSpPr>
          <p:cNvPr id="7" name="Text 5"/>
          <p:cNvSpPr/>
          <p:nvPr/>
        </p:nvSpPr>
        <p:spPr>
          <a:xfrm>
            <a:off x="3886081" y="1726049"/>
            <a:ext cx="2336721" cy="292060"/>
          </a:xfrm>
          <a:prstGeom prst="rect">
            <a:avLst/>
          </a:prstGeom>
          <a:noFill/>
          <a:ln/>
        </p:spPr>
        <p:txBody>
          <a:bodyPr wrap="none" lIns="0" tIns="0" rIns="0" bIns="0" rtlCol="0" anchor="t"/>
          <a:lstStyle/>
          <a:p>
            <a:pPr marL="0" indent="0" algn="r">
              <a:lnSpc>
                <a:spcPts val="2300"/>
              </a:lnSpc>
              <a:buNone/>
            </a:pPr>
            <a:r>
              <a:rPr lang="en-US" sz="1800" kern="0" spc="-37" dirty="0">
                <a:solidFill>
                  <a:srgbClr val="272525"/>
                </a:solidFill>
                <a:latin typeface="Source Serif Pro Semi Bold" pitchFamily="34" charset="0"/>
                <a:ea typeface="Source Serif Pro Semi Bold" pitchFamily="34" charset="-122"/>
                <a:cs typeface="Source Serif Pro Semi Bold" pitchFamily="34" charset="-120"/>
              </a:rPr>
              <a:t>Customer Module</a:t>
            </a:r>
            <a:endParaRPr lang="en-US" sz="1800" dirty="0"/>
          </a:p>
        </p:txBody>
      </p:sp>
      <p:sp>
        <p:nvSpPr>
          <p:cNvPr id="8" name="Text 6"/>
          <p:cNvSpPr/>
          <p:nvPr/>
        </p:nvSpPr>
        <p:spPr>
          <a:xfrm>
            <a:off x="695087" y="2137172"/>
            <a:ext cx="5527715" cy="635318"/>
          </a:xfrm>
          <a:prstGeom prst="rect">
            <a:avLst/>
          </a:prstGeom>
          <a:noFill/>
          <a:ln/>
        </p:spPr>
        <p:txBody>
          <a:bodyPr wrap="square" lIns="0" tIns="0" rIns="0" bIns="0" rtlCol="0" anchor="t"/>
          <a:lstStyle/>
          <a:p>
            <a:pPr marL="0" indent="0" algn="r">
              <a:lnSpc>
                <a:spcPts val="2500"/>
              </a:lnSpc>
              <a:buNone/>
            </a:pPr>
            <a:r>
              <a:rPr lang="en-US" sz="1550" kern="0" spc="-31" dirty="0">
                <a:solidFill>
                  <a:srgbClr val="272525"/>
                </a:solidFill>
                <a:latin typeface="Source Sans Pro" pitchFamily="34" charset="0"/>
                <a:ea typeface="Source Sans Pro" pitchFamily="34" charset="-122"/>
                <a:cs typeface="Source Sans Pro" pitchFamily="34" charset="-120"/>
              </a:rPr>
              <a:t>Login/Registration, View Account Balance, View Transaction History, Transfer Funds, Update Profile.</a:t>
            </a:r>
            <a:endParaRPr lang="en-US" sz="1550" dirty="0"/>
          </a:p>
        </p:txBody>
      </p:sp>
      <p:sp>
        <p:nvSpPr>
          <p:cNvPr id="9" name="Shape 7"/>
          <p:cNvSpPr/>
          <p:nvPr/>
        </p:nvSpPr>
        <p:spPr>
          <a:xfrm>
            <a:off x="7515761" y="2955846"/>
            <a:ext cx="695087" cy="22860"/>
          </a:xfrm>
          <a:prstGeom prst="roundRect">
            <a:avLst>
              <a:gd name="adj" fmla="val 364936"/>
            </a:avLst>
          </a:prstGeom>
          <a:solidFill>
            <a:srgbClr val="D6BADD"/>
          </a:solidFill>
          <a:ln/>
        </p:spPr>
      </p:sp>
      <p:sp>
        <p:nvSpPr>
          <p:cNvPr id="10" name="Shape 8"/>
          <p:cNvSpPr/>
          <p:nvPr/>
        </p:nvSpPr>
        <p:spPr>
          <a:xfrm>
            <a:off x="7091779" y="2743914"/>
            <a:ext cx="446842" cy="446842"/>
          </a:xfrm>
          <a:prstGeom prst="roundRect">
            <a:avLst>
              <a:gd name="adj" fmla="val 18670"/>
            </a:avLst>
          </a:prstGeom>
          <a:solidFill>
            <a:srgbClr val="F0D4F7"/>
          </a:solidFill>
          <a:ln w="7620">
            <a:solidFill>
              <a:srgbClr val="D6BADD"/>
            </a:solidFill>
            <a:prstDash val="solid"/>
          </a:ln>
        </p:spPr>
      </p:sp>
      <p:sp>
        <p:nvSpPr>
          <p:cNvPr id="11" name="Text 9"/>
          <p:cNvSpPr/>
          <p:nvPr/>
        </p:nvSpPr>
        <p:spPr>
          <a:xfrm>
            <a:off x="7245013" y="2827139"/>
            <a:ext cx="140256" cy="280392"/>
          </a:xfrm>
          <a:prstGeom prst="rect">
            <a:avLst/>
          </a:prstGeom>
          <a:noFill/>
          <a:ln/>
        </p:spPr>
        <p:txBody>
          <a:bodyPr wrap="none" lIns="0" tIns="0" rIns="0" bIns="0" rtlCol="0" anchor="t"/>
          <a:lstStyle/>
          <a:p>
            <a:pPr marL="0" indent="0" algn="ctr">
              <a:lnSpc>
                <a:spcPts val="220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200" dirty="0"/>
          </a:p>
        </p:txBody>
      </p:sp>
      <p:sp>
        <p:nvSpPr>
          <p:cNvPr id="12" name="Text 10"/>
          <p:cNvSpPr/>
          <p:nvPr/>
        </p:nvSpPr>
        <p:spPr>
          <a:xfrm>
            <a:off x="8407598" y="2719149"/>
            <a:ext cx="2336721" cy="292060"/>
          </a:xfrm>
          <a:prstGeom prst="rect">
            <a:avLst/>
          </a:prstGeom>
          <a:noFill/>
          <a:ln/>
        </p:spPr>
        <p:txBody>
          <a:bodyPr wrap="none" lIns="0" tIns="0" rIns="0" bIns="0" rtlCol="0" anchor="t"/>
          <a:lstStyle/>
          <a:p>
            <a:pPr marL="0" indent="0" algn="l">
              <a:lnSpc>
                <a:spcPts val="2300"/>
              </a:lnSpc>
              <a:buNone/>
            </a:pPr>
            <a:r>
              <a:rPr lang="en-US" sz="1800" kern="0" spc="-37" dirty="0">
                <a:solidFill>
                  <a:srgbClr val="272525"/>
                </a:solidFill>
                <a:latin typeface="Source Serif Pro Semi Bold" pitchFamily="34" charset="0"/>
                <a:ea typeface="Source Serif Pro Semi Bold" pitchFamily="34" charset="-122"/>
                <a:cs typeface="Source Serif Pro Semi Bold" pitchFamily="34" charset="-120"/>
              </a:rPr>
              <a:t>Employee Module</a:t>
            </a:r>
            <a:endParaRPr lang="en-US" sz="1800" dirty="0"/>
          </a:p>
        </p:txBody>
      </p:sp>
      <p:sp>
        <p:nvSpPr>
          <p:cNvPr id="13" name="Text 11"/>
          <p:cNvSpPr/>
          <p:nvPr/>
        </p:nvSpPr>
        <p:spPr>
          <a:xfrm>
            <a:off x="8407598" y="3130272"/>
            <a:ext cx="5527715" cy="635318"/>
          </a:xfrm>
          <a:prstGeom prst="rect">
            <a:avLst/>
          </a:prstGeom>
          <a:noFill/>
          <a:ln/>
        </p:spPr>
        <p:txBody>
          <a:bodyPr wrap="square" lIns="0" tIns="0" rIns="0" bIns="0" rtlCol="0" anchor="t"/>
          <a:lstStyle/>
          <a:p>
            <a:pPr marL="0" indent="0" algn="l">
              <a:lnSpc>
                <a:spcPts val="2500"/>
              </a:lnSpc>
              <a:buNone/>
            </a:pPr>
            <a:r>
              <a:rPr lang="en-US" sz="1550" kern="0" spc="-31" dirty="0">
                <a:solidFill>
                  <a:srgbClr val="272525"/>
                </a:solidFill>
                <a:latin typeface="Source Sans Pro" pitchFamily="34" charset="0"/>
                <a:ea typeface="Source Sans Pro" pitchFamily="34" charset="-122"/>
                <a:cs typeface="Source Sans Pro" pitchFamily="34" charset="-120"/>
              </a:rPr>
              <a:t>Login, Manage Accounts, Process Transactions, Handle Customer Inquiries, Generate Reports.</a:t>
            </a:r>
            <a:endParaRPr lang="en-US" sz="1550" dirty="0"/>
          </a:p>
        </p:txBody>
      </p:sp>
      <p:sp>
        <p:nvSpPr>
          <p:cNvPr id="14" name="Shape 12"/>
          <p:cNvSpPr/>
          <p:nvPr/>
        </p:nvSpPr>
        <p:spPr>
          <a:xfrm>
            <a:off x="6419552" y="3849648"/>
            <a:ext cx="695087" cy="22860"/>
          </a:xfrm>
          <a:prstGeom prst="roundRect">
            <a:avLst>
              <a:gd name="adj" fmla="val 364936"/>
            </a:avLst>
          </a:prstGeom>
          <a:solidFill>
            <a:srgbClr val="D6BADD"/>
          </a:solidFill>
          <a:ln/>
        </p:spPr>
      </p:sp>
      <p:sp>
        <p:nvSpPr>
          <p:cNvPr id="15" name="Shape 13"/>
          <p:cNvSpPr/>
          <p:nvPr/>
        </p:nvSpPr>
        <p:spPr>
          <a:xfrm>
            <a:off x="7091779" y="3637717"/>
            <a:ext cx="446842" cy="446842"/>
          </a:xfrm>
          <a:prstGeom prst="roundRect">
            <a:avLst>
              <a:gd name="adj" fmla="val 18670"/>
            </a:avLst>
          </a:prstGeom>
          <a:solidFill>
            <a:srgbClr val="F0D4F7"/>
          </a:solidFill>
          <a:ln w="7620">
            <a:solidFill>
              <a:srgbClr val="D6BADD"/>
            </a:solidFill>
            <a:prstDash val="solid"/>
          </a:ln>
        </p:spPr>
      </p:sp>
      <p:sp>
        <p:nvSpPr>
          <p:cNvPr id="16" name="Text 14"/>
          <p:cNvSpPr/>
          <p:nvPr/>
        </p:nvSpPr>
        <p:spPr>
          <a:xfrm>
            <a:off x="7245013" y="3720941"/>
            <a:ext cx="140256" cy="280392"/>
          </a:xfrm>
          <a:prstGeom prst="rect">
            <a:avLst/>
          </a:prstGeom>
          <a:noFill/>
          <a:ln/>
        </p:spPr>
        <p:txBody>
          <a:bodyPr wrap="none" lIns="0" tIns="0" rIns="0" bIns="0" rtlCol="0" anchor="t"/>
          <a:lstStyle/>
          <a:p>
            <a:pPr marL="0" indent="0" algn="ctr">
              <a:lnSpc>
                <a:spcPts val="220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200" dirty="0"/>
          </a:p>
        </p:txBody>
      </p:sp>
      <p:sp>
        <p:nvSpPr>
          <p:cNvPr id="17" name="Text 15"/>
          <p:cNvSpPr/>
          <p:nvPr/>
        </p:nvSpPr>
        <p:spPr>
          <a:xfrm>
            <a:off x="3886081" y="3612952"/>
            <a:ext cx="2336721" cy="292060"/>
          </a:xfrm>
          <a:prstGeom prst="rect">
            <a:avLst/>
          </a:prstGeom>
          <a:noFill/>
          <a:ln/>
        </p:spPr>
        <p:txBody>
          <a:bodyPr wrap="none" lIns="0" tIns="0" rIns="0" bIns="0" rtlCol="0" anchor="t"/>
          <a:lstStyle/>
          <a:p>
            <a:pPr marL="0" indent="0" algn="r">
              <a:lnSpc>
                <a:spcPts val="2300"/>
              </a:lnSpc>
              <a:buNone/>
            </a:pPr>
            <a:r>
              <a:rPr lang="en-US" sz="1800" kern="0" spc="-37" dirty="0">
                <a:solidFill>
                  <a:srgbClr val="272525"/>
                </a:solidFill>
                <a:latin typeface="Source Serif Pro Semi Bold" pitchFamily="34" charset="0"/>
                <a:ea typeface="Source Serif Pro Semi Bold" pitchFamily="34" charset="-122"/>
                <a:cs typeface="Source Serif Pro Semi Bold" pitchFamily="34" charset="-120"/>
              </a:rPr>
              <a:t>Admin Module</a:t>
            </a:r>
            <a:endParaRPr lang="en-US" sz="1800" dirty="0"/>
          </a:p>
        </p:txBody>
      </p:sp>
      <p:sp>
        <p:nvSpPr>
          <p:cNvPr id="18" name="Text 16"/>
          <p:cNvSpPr/>
          <p:nvPr/>
        </p:nvSpPr>
        <p:spPr>
          <a:xfrm>
            <a:off x="695087" y="4024074"/>
            <a:ext cx="5527715" cy="635318"/>
          </a:xfrm>
          <a:prstGeom prst="rect">
            <a:avLst/>
          </a:prstGeom>
          <a:noFill/>
          <a:ln/>
        </p:spPr>
        <p:txBody>
          <a:bodyPr wrap="square" lIns="0" tIns="0" rIns="0" bIns="0" rtlCol="0" anchor="t"/>
          <a:lstStyle/>
          <a:p>
            <a:pPr marL="0" indent="0" algn="r">
              <a:lnSpc>
                <a:spcPts val="2500"/>
              </a:lnSpc>
              <a:buNone/>
            </a:pPr>
            <a:r>
              <a:rPr lang="en-US" sz="1550" kern="0" spc="-31" dirty="0">
                <a:solidFill>
                  <a:srgbClr val="272525"/>
                </a:solidFill>
                <a:latin typeface="Source Sans Pro" pitchFamily="34" charset="0"/>
                <a:ea typeface="Source Sans Pro" pitchFamily="34" charset="-122"/>
                <a:cs typeface="Source Sans Pro" pitchFamily="34" charset="-120"/>
              </a:rPr>
              <a:t>Login, Manage Users, Manage Accounts, Manage System Settings, Monitor System Performance.</a:t>
            </a:r>
            <a:endParaRPr lang="en-US" sz="1550" dirty="0"/>
          </a:p>
        </p:txBody>
      </p:sp>
      <p:sp>
        <p:nvSpPr>
          <p:cNvPr id="19" name="Shape 17"/>
          <p:cNvSpPr/>
          <p:nvPr/>
        </p:nvSpPr>
        <p:spPr>
          <a:xfrm>
            <a:off x="7515761" y="4743450"/>
            <a:ext cx="695087" cy="22860"/>
          </a:xfrm>
          <a:prstGeom prst="roundRect">
            <a:avLst>
              <a:gd name="adj" fmla="val 364936"/>
            </a:avLst>
          </a:prstGeom>
          <a:solidFill>
            <a:srgbClr val="D6BADD"/>
          </a:solidFill>
          <a:ln/>
        </p:spPr>
      </p:sp>
      <p:sp>
        <p:nvSpPr>
          <p:cNvPr id="20" name="Shape 18"/>
          <p:cNvSpPr/>
          <p:nvPr/>
        </p:nvSpPr>
        <p:spPr>
          <a:xfrm>
            <a:off x="7091779" y="4531519"/>
            <a:ext cx="446842" cy="446842"/>
          </a:xfrm>
          <a:prstGeom prst="roundRect">
            <a:avLst>
              <a:gd name="adj" fmla="val 18670"/>
            </a:avLst>
          </a:prstGeom>
          <a:solidFill>
            <a:srgbClr val="F0D4F7"/>
          </a:solidFill>
          <a:ln w="7620">
            <a:solidFill>
              <a:srgbClr val="D6BADD"/>
            </a:solidFill>
            <a:prstDash val="solid"/>
          </a:ln>
        </p:spPr>
      </p:sp>
      <p:sp>
        <p:nvSpPr>
          <p:cNvPr id="21" name="Text 19"/>
          <p:cNvSpPr/>
          <p:nvPr/>
        </p:nvSpPr>
        <p:spPr>
          <a:xfrm>
            <a:off x="7245013" y="4614743"/>
            <a:ext cx="140256" cy="280392"/>
          </a:xfrm>
          <a:prstGeom prst="rect">
            <a:avLst/>
          </a:prstGeom>
          <a:noFill/>
          <a:ln/>
        </p:spPr>
        <p:txBody>
          <a:bodyPr wrap="none" lIns="0" tIns="0" rIns="0" bIns="0" rtlCol="0" anchor="t"/>
          <a:lstStyle/>
          <a:p>
            <a:pPr marL="0" indent="0" algn="ctr">
              <a:lnSpc>
                <a:spcPts val="220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4</a:t>
            </a:r>
            <a:endParaRPr lang="en-US" sz="2200" dirty="0"/>
          </a:p>
        </p:txBody>
      </p:sp>
      <p:sp>
        <p:nvSpPr>
          <p:cNvPr id="22" name="Text 20"/>
          <p:cNvSpPr/>
          <p:nvPr/>
        </p:nvSpPr>
        <p:spPr>
          <a:xfrm>
            <a:off x="8407598" y="4506754"/>
            <a:ext cx="3623191" cy="292060"/>
          </a:xfrm>
          <a:prstGeom prst="rect">
            <a:avLst/>
          </a:prstGeom>
          <a:noFill/>
          <a:ln/>
        </p:spPr>
        <p:txBody>
          <a:bodyPr wrap="none" lIns="0" tIns="0" rIns="0" bIns="0" rtlCol="0" anchor="t"/>
          <a:lstStyle/>
          <a:p>
            <a:pPr marL="0" indent="0" algn="l">
              <a:lnSpc>
                <a:spcPts val="2300"/>
              </a:lnSpc>
              <a:buNone/>
            </a:pPr>
            <a:r>
              <a:rPr lang="en-US" sz="1800" kern="0" spc="-37" dirty="0">
                <a:solidFill>
                  <a:srgbClr val="272525"/>
                </a:solidFill>
                <a:latin typeface="Source Serif Pro Semi Bold" pitchFamily="34" charset="0"/>
                <a:ea typeface="Source Serif Pro Semi Bold" pitchFamily="34" charset="-122"/>
                <a:cs typeface="Source Serif Pro Semi Bold" pitchFamily="34" charset="-120"/>
              </a:rPr>
              <a:t>Account Management (All Modules)</a:t>
            </a:r>
            <a:endParaRPr lang="en-US" sz="1800" dirty="0"/>
          </a:p>
        </p:txBody>
      </p:sp>
      <p:sp>
        <p:nvSpPr>
          <p:cNvPr id="23" name="Text 21"/>
          <p:cNvSpPr/>
          <p:nvPr/>
        </p:nvSpPr>
        <p:spPr>
          <a:xfrm>
            <a:off x="8407598" y="4917877"/>
            <a:ext cx="5527715" cy="635318"/>
          </a:xfrm>
          <a:prstGeom prst="rect">
            <a:avLst/>
          </a:prstGeom>
          <a:noFill/>
          <a:ln/>
        </p:spPr>
        <p:txBody>
          <a:bodyPr wrap="square" lIns="0" tIns="0" rIns="0" bIns="0" rtlCol="0" anchor="t"/>
          <a:lstStyle/>
          <a:p>
            <a:pPr marL="0" indent="0" algn="l">
              <a:lnSpc>
                <a:spcPts val="2500"/>
              </a:lnSpc>
              <a:buNone/>
            </a:pPr>
            <a:r>
              <a:rPr lang="en-US" sz="1550" kern="0" spc="-31" dirty="0">
                <a:solidFill>
                  <a:srgbClr val="272525"/>
                </a:solidFill>
                <a:latin typeface="Source Sans Pro" pitchFamily="34" charset="0"/>
                <a:ea typeface="Source Sans Pro" pitchFamily="34" charset="-122"/>
                <a:cs typeface="Source Sans Pro" pitchFamily="34" charset="-120"/>
              </a:rPr>
              <a:t>Account Creation, Account Update, Account Deletion, Transaction Processing, Account Inquiry.</a:t>
            </a:r>
            <a:endParaRPr lang="en-US" sz="1550" dirty="0"/>
          </a:p>
        </p:txBody>
      </p:sp>
      <p:sp>
        <p:nvSpPr>
          <p:cNvPr id="24" name="Shape 22"/>
          <p:cNvSpPr/>
          <p:nvPr/>
        </p:nvSpPr>
        <p:spPr>
          <a:xfrm>
            <a:off x="6419552" y="5637252"/>
            <a:ext cx="695087" cy="22860"/>
          </a:xfrm>
          <a:prstGeom prst="roundRect">
            <a:avLst>
              <a:gd name="adj" fmla="val 364936"/>
            </a:avLst>
          </a:prstGeom>
          <a:solidFill>
            <a:srgbClr val="D6BADD"/>
          </a:solidFill>
          <a:ln/>
        </p:spPr>
      </p:sp>
      <p:sp>
        <p:nvSpPr>
          <p:cNvPr id="25" name="Shape 23"/>
          <p:cNvSpPr/>
          <p:nvPr/>
        </p:nvSpPr>
        <p:spPr>
          <a:xfrm>
            <a:off x="7091779" y="5425321"/>
            <a:ext cx="446842" cy="446842"/>
          </a:xfrm>
          <a:prstGeom prst="roundRect">
            <a:avLst>
              <a:gd name="adj" fmla="val 18670"/>
            </a:avLst>
          </a:prstGeom>
          <a:solidFill>
            <a:srgbClr val="F0D4F7"/>
          </a:solidFill>
          <a:ln w="7620">
            <a:solidFill>
              <a:srgbClr val="D6BADD"/>
            </a:solidFill>
            <a:prstDash val="solid"/>
          </a:ln>
        </p:spPr>
      </p:sp>
      <p:sp>
        <p:nvSpPr>
          <p:cNvPr id="26" name="Text 24"/>
          <p:cNvSpPr/>
          <p:nvPr/>
        </p:nvSpPr>
        <p:spPr>
          <a:xfrm>
            <a:off x="7245013" y="5508546"/>
            <a:ext cx="140256" cy="280392"/>
          </a:xfrm>
          <a:prstGeom prst="rect">
            <a:avLst/>
          </a:prstGeom>
          <a:noFill/>
          <a:ln/>
        </p:spPr>
        <p:txBody>
          <a:bodyPr wrap="none" lIns="0" tIns="0" rIns="0" bIns="0" rtlCol="0" anchor="t"/>
          <a:lstStyle/>
          <a:p>
            <a:pPr marL="0" indent="0" algn="ctr">
              <a:lnSpc>
                <a:spcPts val="220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5</a:t>
            </a:r>
            <a:endParaRPr lang="en-US" sz="2200" dirty="0"/>
          </a:p>
        </p:txBody>
      </p:sp>
      <p:sp>
        <p:nvSpPr>
          <p:cNvPr id="27" name="Text 25"/>
          <p:cNvSpPr/>
          <p:nvPr/>
        </p:nvSpPr>
        <p:spPr>
          <a:xfrm>
            <a:off x="2456021" y="5400556"/>
            <a:ext cx="3766780" cy="292060"/>
          </a:xfrm>
          <a:prstGeom prst="rect">
            <a:avLst/>
          </a:prstGeom>
          <a:noFill/>
          <a:ln/>
        </p:spPr>
        <p:txBody>
          <a:bodyPr wrap="none" lIns="0" tIns="0" rIns="0" bIns="0" rtlCol="0" anchor="t"/>
          <a:lstStyle/>
          <a:p>
            <a:pPr marL="0" indent="0" algn="r">
              <a:lnSpc>
                <a:spcPts val="2300"/>
              </a:lnSpc>
              <a:buNone/>
            </a:pPr>
            <a:r>
              <a:rPr lang="en-US" sz="1800" kern="0" spc="-37" dirty="0">
                <a:solidFill>
                  <a:srgbClr val="272525"/>
                </a:solidFill>
                <a:latin typeface="Source Serif Pro Semi Bold" pitchFamily="34" charset="0"/>
                <a:ea typeface="Source Serif Pro Semi Bold" pitchFamily="34" charset="-122"/>
                <a:cs typeface="Source Serif Pro Semi Bold" pitchFamily="34" charset="-120"/>
              </a:rPr>
              <a:t>Transaction Processing (All Modules)</a:t>
            </a:r>
            <a:endParaRPr lang="en-US" sz="1800" dirty="0"/>
          </a:p>
        </p:txBody>
      </p:sp>
      <p:sp>
        <p:nvSpPr>
          <p:cNvPr id="28" name="Text 26"/>
          <p:cNvSpPr/>
          <p:nvPr/>
        </p:nvSpPr>
        <p:spPr>
          <a:xfrm>
            <a:off x="695087" y="5811679"/>
            <a:ext cx="5527715" cy="635318"/>
          </a:xfrm>
          <a:prstGeom prst="rect">
            <a:avLst/>
          </a:prstGeom>
          <a:noFill/>
          <a:ln/>
        </p:spPr>
        <p:txBody>
          <a:bodyPr wrap="square" lIns="0" tIns="0" rIns="0" bIns="0" rtlCol="0" anchor="t"/>
          <a:lstStyle/>
          <a:p>
            <a:pPr marL="0" indent="0" algn="r">
              <a:lnSpc>
                <a:spcPts val="2500"/>
              </a:lnSpc>
              <a:buNone/>
            </a:pPr>
            <a:r>
              <a:rPr lang="en-US" sz="1550" kern="0" spc="-31" dirty="0">
                <a:solidFill>
                  <a:srgbClr val="272525"/>
                </a:solidFill>
                <a:latin typeface="Source Sans Pro" pitchFamily="34" charset="0"/>
                <a:ea typeface="Source Sans Pro" pitchFamily="34" charset="-122"/>
                <a:cs typeface="Source Sans Pro" pitchFamily="34" charset="-120"/>
              </a:rPr>
              <a:t>Transaction Initiation, Transaction Verification, Transaction Authorization, Transaction Recording, Transaction Reporting.</a:t>
            </a:r>
            <a:endParaRPr lang="en-US" sz="1550" dirty="0"/>
          </a:p>
        </p:txBody>
      </p:sp>
      <p:sp>
        <p:nvSpPr>
          <p:cNvPr id="29" name="Shape 27"/>
          <p:cNvSpPr/>
          <p:nvPr/>
        </p:nvSpPr>
        <p:spPr>
          <a:xfrm>
            <a:off x="7515761" y="6531054"/>
            <a:ext cx="695087" cy="22860"/>
          </a:xfrm>
          <a:prstGeom prst="roundRect">
            <a:avLst>
              <a:gd name="adj" fmla="val 364936"/>
            </a:avLst>
          </a:prstGeom>
          <a:solidFill>
            <a:srgbClr val="D6BADD"/>
          </a:solidFill>
          <a:ln/>
        </p:spPr>
      </p:sp>
      <p:sp>
        <p:nvSpPr>
          <p:cNvPr id="30" name="Shape 28"/>
          <p:cNvSpPr/>
          <p:nvPr/>
        </p:nvSpPr>
        <p:spPr>
          <a:xfrm>
            <a:off x="7091779" y="6319123"/>
            <a:ext cx="446842" cy="446842"/>
          </a:xfrm>
          <a:prstGeom prst="roundRect">
            <a:avLst>
              <a:gd name="adj" fmla="val 18670"/>
            </a:avLst>
          </a:prstGeom>
          <a:solidFill>
            <a:srgbClr val="F0D4F7"/>
          </a:solidFill>
          <a:ln w="7620">
            <a:solidFill>
              <a:srgbClr val="D6BADD"/>
            </a:solidFill>
            <a:prstDash val="solid"/>
          </a:ln>
        </p:spPr>
      </p:sp>
      <p:sp>
        <p:nvSpPr>
          <p:cNvPr id="31" name="Text 29"/>
          <p:cNvSpPr/>
          <p:nvPr/>
        </p:nvSpPr>
        <p:spPr>
          <a:xfrm>
            <a:off x="7245013" y="6402348"/>
            <a:ext cx="140256" cy="280392"/>
          </a:xfrm>
          <a:prstGeom prst="rect">
            <a:avLst/>
          </a:prstGeom>
          <a:noFill/>
          <a:ln/>
        </p:spPr>
        <p:txBody>
          <a:bodyPr wrap="none" lIns="0" tIns="0" rIns="0" bIns="0" rtlCol="0" anchor="t"/>
          <a:lstStyle/>
          <a:p>
            <a:pPr marL="0" indent="0" algn="ctr">
              <a:lnSpc>
                <a:spcPts val="220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6</a:t>
            </a:r>
            <a:endParaRPr lang="en-US" sz="2200" dirty="0"/>
          </a:p>
        </p:txBody>
      </p:sp>
      <p:sp>
        <p:nvSpPr>
          <p:cNvPr id="32" name="Text 30"/>
          <p:cNvSpPr/>
          <p:nvPr/>
        </p:nvSpPr>
        <p:spPr>
          <a:xfrm>
            <a:off x="8407598" y="6294358"/>
            <a:ext cx="2336721" cy="292060"/>
          </a:xfrm>
          <a:prstGeom prst="rect">
            <a:avLst/>
          </a:prstGeom>
          <a:noFill/>
          <a:ln/>
        </p:spPr>
        <p:txBody>
          <a:bodyPr wrap="none" lIns="0" tIns="0" rIns="0" bIns="0" rtlCol="0" anchor="t"/>
          <a:lstStyle/>
          <a:p>
            <a:pPr marL="0" indent="0" algn="l">
              <a:lnSpc>
                <a:spcPts val="2300"/>
              </a:lnSpc>
              <a:buNone/>
            </a:pPr>
            <a:r>
              <a:rPr lang="en-US" sz="1800" kern="0" spc="-37" dirty="0">
                <a:solidFill>
                  <a:srgbClr val="272525"/>
                </a:solidFill>
                <a:latin typeface="Source Serif Pro Semi Bold" pitchFamily="34" charset="0"/>
                <a:ea typeface="Source Serif Pro Semi Bold" pitchFamily="34" charset="-122"/>
                <a:cs typeface="Source Serif Pro Semi Bold" pitchFamily="34" charset="-120"/>
              </a:rPr>
              <a:t>Security (All Modules)</a:t>
            </a:r>
            <a:endParaRPr lang="en-US" sz="1800" dirty="0"/>
          </a:p>
        </p:txBody>
      </p:sp>
      <p:sp>
        <p:nvSpPr>
          <p:cNvPr id="33" name="Text 31"/>
          <p:cNvSpPr/>
          <p:nvPr/>
        </p:nvSpPr>
        <p:spPr>
          <a:xfrm>
            <a:off x="8407598" y="6705481"/>
            <a:ext cx="5527715" cy="635318"/>
          </a:xfrm>
          <a:prstGeom prst="rect">
            <a:avLst/>
          </a:prstGeom>
          <a:noFill/>
          <a:ln/>
        </p:spPr>
        <p:txBody>
          <a:bodyPr wrap="square" lIns="0" tIns="0" rIns="0" bIns="0" rtlCol="0" anchor="t"/>
          <a:lstStyle/>
          <a:p>
            <a:pPr marL="0" indent="0" algn="l">
              <a:lnSpc>
                <a:spcPts val="2500"/>
              </a:lnSpc>
              <a:buNone/>
            </a:pPr>
            <a:r>
              <a:rPr lang="en-US" sz="1550" kern="0" spc="-31" dirty="0">
                <a:solidFill>
                  <a:srgbClr val="272525"/>
                </a:solidFill>
                <a:latin typeface="Source Sans Pro" pitchFamily="34" charset="0"/>
                <a:ea typeface="Source Sans Pro" pitchFamily="34" charset="-122"/>
                <a:cs typeface="Source Sans Pro" pitchFamily="34" charset="-120"/>
              </a:rPr>
              <a:t>Authentication, Authorization, Data Encryption, Access Control, Audit Trail.</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45318"/>
          </a:xfrm>
          <a:prstGeom prst="rect">
            <a:avLst/>
          </a:prstGeom>
        </p:spPr>
      </p:pic>
      <p:sp>
        <p:nvSpPr>
          <p:cNvPr id="3" name="Text 0"/>
          <p:cNvSpPr/>
          <p:nvPr/>
        </p:nvSpPr>
        <p:spPr>
          <a:xfrm>
            <a:off x="712589" y="3105269"/>
            <a:ext cx="4791194" cy="598884"/>
          </a:xfrm>
          <a:prstGeom prst="rect">
            <a:avLst/>
          </a:prstGeom>
          <a:noFill/>
          <a:ln/>
        </p:spPr>
        <p:txBody>
          <a:bodyPr wrap="none" lIns="0" tIns="0" rIns="0" bIns="0" rtlCol="0" anchor="t"/>
          <a:lstStyle/>
          <a:p>
            <a:pPr marL="0" indent="0">
              <a:lnSpc>
                <a:spcPts val="4700"/>
              </a:lnSpc>
              <a:buNone/>
            </a:pPr>
            <a:r>
              <a:rPr lang="en-US" sz="3750" kern="0" spc="-75" dirty="0">
                <a:solidFill>
                  <a:srgbClr val="000000"/>
                </a:solidFill>
                <a:latin typeface="Source Serif Pro Semi Bold" pitchFamily="34" charset="0"/>
                <a:ea typeface="Source Serif Pro Semi Bold" pitchFamily="34" charset="-122"/>
                <a:cs typeface="Source Serif Pro Semi Bold" pitchFamily="34" charset="-120"/>
              </a:rPr>
              <a:t>Technology Stack</a:t>
            </a:r>
            <a:endParaRPr lang="en-US" sz="3750" dirty="0"/>
          </a:p>
        </p:txBody>
      </p:sp>
      <p:sp>
        <p:nvSpPr>
          <p:cNvPr id="4" name="Shape 1"/>
          <p:cNvSpPr/>
          <p:nvPr/>
        </p:nvSpPr>
        <p:spPr>
          <a:xfrm>
            <a:off x="712589" y="4238625"/>
            <a:ext cx="458152" cy="458153"/>
          </a:xfrm>
          <a:prstGeom prst="roundRect">
            <a:avLst>
              <a:gd name="adj" fmla="val 18667"/>
            </a:avLst>
          </a:prstGeom>
          <a:solidFill>
            <a:srgbClr val="F0D4F7"/>
          </a:solidFill>
          <a:ln w="7620">
            <a:solidFill>
              <a:srgbClr val="D6BADD"/>
            </a:solidFill>
            <a:prstDash val="solid"/>
          </a:ln>
        </p:spPr>
      </p:sp>
      <p:sp>
        <p:nvSpPr>
          <p:cNvPr id="5" name="Text 2"/>
          <p:cNvSpPr/>
          <p:nvPr/>
        </p:nvSpPr>
        <p:spPr>
          <a:xfrm>
            <a:off x="869752" y="4323993"/>
            <a:ext cx="143708" cy="287417"/>
          </a:xfrm>
          <a:prstGeom prst="rect">
            <a:avLst/>
          </a:prstGeom>
          <a:noFill/>
          <a:ln/>
        </p:spPr>
        <p:txBody>
          <a:bodyPr wrap="none" lIns="0" tIns="0" rIns="0" bIns="0" rtlCol="0" anchor="t"/>
          <a:lstStyle/>
          <a:p>
            <a:pPr marL="0" indent="0" algn="ctr">
              <a:lnSpc>
                <a:spcPts val="2250"/>
              </a:lnSpc>
              <a:buNone/>
            </a:pPr>
            <a:r>
              <a:rPr lang="en-US" sz="2250" kern="0" spc="-45"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250" dirty="0"/>
          </a:p>
        </p:txBody>
      </p:sp>
      <p:sp>
        <p:nvSpPr>
          <p:cNvPr id="6" name="Text 3"/>
          <p:cNvSpPr/>
          <p:nvPr/>
        </p:nvSpPr>
        <p:spPr>
          <a:xfrm>
            <a:off x="1374338" y="4238625"/>
            <a:ext cx="2395538" cy="299442"/>
          </a:xfrm>
          <a:prstGeom prst="rect">
            <a:avLst/>
          </a:prstGeom>
          <a:noFill/>
          <a:ln/>
        </p:spPr>
        <p:txBody>
          <a:bodyPr wrap="none" lIns="0" tIns="0" rIns="0" bIns="0" rtlCol="0" anchor="t"/>
          <a:lstStyle/>
          <a:p>
            <a:pPr marL="0" indent="0">
              <a:lnSpc>
                <a:spcPts val="2350"/>
              </a:lnSpc>
              <a:buNone/>
            </a:pPr>
            <a:r>
              <a:rPr lang="en-US" sz="1850" kern="0" spc="-38" dirty="0">
                <a:solidFill>
                  <a:srgbClr val="272525"/>
                </a:solidFill>
                <a:latin typeface="Source Serif Pro Semi Bold" pitchFamily="34" charset="0"/>
                <a:ea typeface="Source Serif Pro Semi Bold" pitchFamily="34" charset="-122"/>
                <a:cs typeface="Source Serif Pro Semi Bold" pitchFamily="34" charset="-120"/>
              </a:rPr>
              <a:t>Frontend Technologies</a:t>
            </a:r>
            <a:endParaRPr lang="en-US" sz="1850" dirty="0"/>
          </a:p>
        </p:txBody>
      </p:sp>
      <p:sp>
        <p:nvSpPr>
          <p:cNvPr id="7" name="Text 4"/>
          <p:cNvSpPr/>
          <p:nvPr/>
        </p:nvSpPr>
        <p:spPr>
          <a:xfrm>
            <a:off x="1374338" y="4660225"/>
            <a:ext cx="5839063" cy="325755"/>
          </a:xfrm>
          <a:prstGeom prst="rect">
            <a:avLst/>
          </a:prstGeom>
          <a:noFill/>
          <a:ln/>
        </p:spPr>
        <p:txBody>
          <a:bodyPr wrap="non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HTML, CSS, JavaScript</a:t>
            </a:r>
            <a:endParaRPr lang="en-US" sz="1600" dirty="0"/>
          </a:p>
        </p:txBody>
      </p:sp>
      <p:sp>
        <p:nvSpPr>
          <p:cNvPr id="8" name="Shape 5"/>
          <p:cNvSpPr/>
          <p:nvPr/>
        </p:nvSpPr>
        <p:spPr>
          <a:xfrm>
            <a:off x="7416998" y="4238625"/>
            <a:ext cx="458152" cy="458153"/>
          </a:xfrm>
          <a:prstGeom prst="roundRect">
            <a:avLst>
              <a:gd name="adj" fmla="val 18667"/>
            </a:avLst>
          </a:prstGeom>
          <a:solidFill>
            <a:srgbClr val="F0D4F7"/>
          </a:solidFill>
          <a:ln w="7620">
            <a:solidFill>
              <a:srgbClr val="D6BADD"/>
            </a:solidFill>
            <a:prstDash val="solid"/>
          </a:ln>
        </p:spPr>
      </p:sp>
      <p:sp>
        <p:nvSpPr>
          <p:cNvPr id="9" name="Text 6"/>
          <p:cNvSpPr/>
          <p:nvPr/>
        </p:nvSpPr>
        <p:spPr>
          <a:xfrm>
            <a:off x="7574161" y="4323993"/>
            <a:ext cx="143708" cy="287417"/>
          </a:xfrm>
          <a:prstGeom prst="rect">
            <a:avLst/>
          </a:prstGeom>
          <a:noFill/>
          <a:ln/>
        </p:spPr>
        <p:txBody>
          <a:bodyPr wrap="none" lIns="0" tIns="0" rIns="0" bIns="0" rtlCol="0" anchor="t"/>
          <a:lstStyle/>
          <a:p>
            <a:pPr marL="0" indent="0" algn="ctr">
              <a:lnSpc>
                <a:spcPts val="2250"/>
              </a:lnSpc>
              <a:buNone/>
            </a:pPr>
            <a:r>
              <a:rPr lang="en-US" sz="2250" kern="0" spc="-45"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250" dirty="0"/>
          </a:p>
        </p:txBody>
      </p:sp>
      <p:sp>
        <p:nvSpPr>
          <p:cNvPr id="10" name="Text 7"/>
          <p:cNvSpPr/>
          <p:nvPr/>
        </p:nvSpPr>
        <p:spPr>
          <a:xfrm>
            <a:off x="8078748" y="4238625"/>
            <a:ext cx="2395538" cy="299442"/>
          </a:xfrm>
          <a:prstGeom prst="rect">
            <a:avLst/>
          </a:prstGeom>
          <a:noFill/>
          <a:ln/>
        </p:spPr>
        <p:txBody>
          <a:bodyPr wrap="none" lIns="0" tIns="0" rIns="0" bIns="0" rtlCol="0" anchor="t"/>
          <a:lstStyle/>
          <a:p>
            <a:pPr marL="0" indent="0">
              <a:lnSpc>
                <a:spcPts val="2350"/>
              </a:lnSpc>
              <a:buNone/>
            </a:pPr>
            <a:r>
              <a:rPr lang="en-US" sz="1850" kern="0" spc="-38" dirty="0">
                <a:solidFill>
                  <a:srgbClr val="272525"/>
                </a:solidFill>
                <a:latin typeface="Source Serif Pro Semi Bold" pitchFamily="34" charset="0"/>
                <a:ea typeface="Source Serif Pro Semi Bold" pitchFamily="34" charset="-122"/>
                <a:cs typeface="Source Serif Pro Semi Bold" pitchFamily="34" charset="-120"/>
              </a:rPr>
              <a:t>JavaScript Framework</a:t>
            </a:r>
            <a:endParaRPr lang="en-US" sz="1850" dirty="0"/>
          </a:p>
        </p:txBody>
      </p:sp>
      <p:sp>
        <p:nvSpPr>
          <p:cNvPr id="11" name="Text 8"/>
          <p:cNvSpPr/>
          <p:nvPr/>
        </p:nvSpPr>
        <p:spPr>
          <a:xfrm>
            <a:off x="8078748" y="4660225"/>
            <a:ext cx="5839063" cy="325755"/>
          </a:xfrm>
          <a:prstGeom prst="rect">
            <a:avLst/>
          </a:prstGeom>
          <a:noFill/>
          <a:ln/>
        </p:spPr>
        <p:txBody>
          <a:bodyPr wrap="non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ReactJS</a:t>
            </a:r>
            <a:endParaRPr lang="en-US" sz="1600" dirty="0"/>
          </a:p>
        </p:txBody>
      </p:sp>
      <p:sp>
        <p:nvSpPr>
          <p:cNvPr id="12" name="Shape 9"/>
          <p:cNvSpPr/>
          <p:nvPr/>
        </p:nvSpPr>
        <p:spPr>
          <a:xfrm>
            <a:off x="712589" y="5418653"/>
            <a:ext cx="458152" cy="458153"/>
          </a:xfrm>
          <a:prstGeom prst="roundRect">
            <a:avLst>
              <a:gd name="adj" fmla="val 18667"/>
            </a:avLst>
          </a:prstGeom>
          <a:solidFill>
            <a:srgbClr val="F0D4F7"/>
          </a:solidFill>
          <a:ln w="7620">
            <a:solidFill>
              <a:srgbClr val="D6BADD"/>
            </a:solidFill>
            <a:prstDash val="solid"/>
          </a:ln>
        </p:spPr>
      </p:sp>
      <p:sp>
        <p:nvSpPr>
          <p:cNvPr id="13" name="Text 10"/>
          <p:cNvSpPr/>
          <p:nvPr/>
        </p:nvSpPr>
        <p:spPr>
          <a:xfrm>
            <a:off x="869752" y="5504021"/>
            <a:ext cx="143708" cy="287417"/>
          </a:xfrm>
          <a:prstGeom prst="rect">
            <a:avLst/>
          </a:prstGeom>
          <a:noFill/>
          <a:ln/>
        </p:spPr>
        <p:txBody>
          <a:bodyPr wrap="none" lIns="0" tIns="0" rIns="0" bIns="0" rtlCol="0" anchor="t"/>
          <a:lstStyle/>
          <a:p>
            <a:pPr marL="0" indent="0" algn="ctr">
              <a:lnSpc>
                <a:spcPts val="2250"/>
              </a:lnSpc>
              <a:buNone/>
            </a:pPr>
            <a:r>
              <a:rPr lang="en-US" sz="2250" kern="0" spc="-45"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250" dirty="0"/>
          </a:p>
        </p:txBody>
      </p:sp>
      <p:sp>
        <p:nvSpPr>
          <p:cNvPr id="14" name="Text 11"/>
          <p:cNvSpPr/>
          <p:nvPr/>
        </p:nvSpPr>
        <p:spPr>
          <a:xfrm>
            <a:off x="1374338" y="5418653"/>
            <a:ext cx="2395538" cy="299442"/>
          </a:xfrm>
          <a:prstGeom prst="rect">
            <a:avLst/>
          </a:prstGeom>
          <a:noFill/>
          <a:ln/>
        </p:spPr>
        <p:txBody>
          <a:bodyPr wrap="none" lIns="0" tIns="0" rIns="0" bIns="0" rtlCol="0" anchor="t"/>
          <a:lstStyle/>
          <a:p>
            <a:pPr marL="0" indent="0">
              <a:lnSpc>
                <a:spcPts val="2350"/>
              </a:lnSpc>
              <a:buNone/>
            </a:pPr>
            <a:r>
              <a:rPr lang="en-US" sz="1850" kern="0" spc="-38" dirty="0">
                <a:solidFill>
                  <a:srgbClr val="272525"/>
                </a:solidFill>
                <a:latin typeface="Source Serif Pro Semi Bold" pitchFamily="34" charset="0"/>
                <a:ea typeface="Source Serif Pro Semi Bold" pitchFamily="34" charset="-122"/>
                <a:cs typeface="Source Serif Pro Semi Bold" pitchFamily="34" charset="-120"/>
              </a:rPr>
              <a:t>UI Library</a:t>
            </a:r>
            <a:endParaRPr lang="en-US" sz="1850" dirty="0"/>
          </a:p>
        </p:txBody>
      </p:sp>
      <p:sp>
        <p:nvSpPr>
          <p:cNvPr id="15" name="Text 12"/>
          <p:cNvSpPr/>
          <p:nvPr/>
        </p:nvSpPr>
        <p:spPr>
          <a:xfrm>
            <a:off x="1374338" y="5840254"/>
            <a:ext cx="5839063" cy="325755"/>
          </a:xfrm>
          <a:prstGeom prst="rect">
            <a:avLst/>
          </a:prstGeom>
          <a:noFill/>
          <a:ln/>
        </p:spPr>
        <p:txBody>
          <a:bodyPr wrap="non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Bootstrap, React Libraries (e.g., Material-UI, Ant Design)</a:t>
            </a:r>
            <a:endParaRPr lang="en-US" sz="1600" dirty="0"/>
          </a:p>
        </p:txBody>
      </p:sp>
      <p:sp>
        <p:nvSpPr>
          <p:cNvPr id="16" name="Shape 13"/>
          <p:cNvSpPr/>
          <p:nvPr/>
        </p:nvSpPr>
        <p:spPr>
          <a:xfrm>
            <a:off x="7416998" y="5418653"/>
            <a:ext cx="458152" cy="458153"/>
          </a:xfrm>
          <a:prstGeom prst="roundRect">
            <a:avLst>
              <a:gd name="adj" fmla="val 18667"/>
            </a:avLst>
          </a:prstGeom>
          <a:solidFill>
            <a:srgbClr val="F0D4F7"/>
          </a:solidFill>
          <a:ln w="7620">
            <a:solidFill>
              <a:srgbClr val="D6BADD"/>
            </a:solidFill>
            <a:prstDash val="solid"/>
          </a:ln>
        </p:spPr>
      </p:sp>
      <p:sp>
        <p:nvSpPr>
          <p:cNvPr id="17" name="Text 14"/>
          <p:cNvSpPr/>
          <p:nvPr/>
        </p:nvSpPr>
        <p:spPr>
          <a:xfrm>
            <a:off x="7574161" y="5504021"/>
            <a:ext cx="143708" cy="287417"/>
          </a:xfrm>
          <a:prstGeom prst="rect">
            <a:avLst/>
          </a:prstGeom>
          <a:noFill/>
          <a:ln/>
        </p:spPr>
        <p:txBody>
          <a:bodyPr wrap="none" lIns="0" tIns="0" rIns="0" bIns="0" rtlCol="0" anchor="t"/>
          <a:lstStyle/>
          <a:p>
            <a:pPr marL="0" indent="0" algn="ctr">
              <a:lnSpc>
                <a:spcPts val="2250"/>
              </a:lnSpc>
              <a:buNone/>
            </a:pPr>
            <a:r>
              <a:rPr lang="en-US" sz="2250" kern="0" spc="-45" dirty="0">
                <a:solidFill>
                  <a:srgbClr val="272525"/>
                </a:solidFill>
                <a:latin typeface="Source Serif Pro Semi Bold" pitchFamily="34" charset="0"/>
                <a:ea typeface="Source Serif Pro Semi Bold" pitchFamily="34" charset="-122"/>
                <a:cs typeface="Source Serif Pro Semi Bold" pitchFamily="34" charset="-120"/>
              </a:rPr>
              <a:t>4</a:t>
            </a:r>
            <a:endParaRPr lang="en-US" sz="2250" dirty="0"/>
          </a:p>
        </p:txBody>
      </p:sp>
      <p:sp>
        <p:nvSpPr>
          <p:cNvPr id="18" name="Text 15"/>
          <p:cNvSpPr/>
          <p:nvPr/>
        </p:nvSpPr>
        <p:spPr>
          <a:xfrm>
            <a:off x="8078748" y="5418653"/>
            <a:ext cx="2395538" cy="299442"/>
          </a:xfrm>
          <a:prstGeom prst="rect">
            <a:avLst/>
          </a:prstGeom>
          <a:noFill/>
          <a:ln/>
        </p:spPr>
        <p:txBody>
          <a:bodyPr wrap="none" lIns="0" tIns="0" rIns="0" bIns="0" rtlCol="0" anchor="t"/>
          <a:lstStyle/>
          <a:p>
            <a:pPr marL="0" indent="0">
              <a:lnSpc>
                <a:spcPts val="2350"/>
              </a:lnSpc>
              <a:buNone/>
            </a:pPr>
            <a:r>
              <a:rPr lang="en-US" sz="1850" kern="0" spc="-38" dirty="0">
                <a:solidFill>
                  <a:srgbClr val="272525"/>
                </a:solidFill>
                <a:latin typeface="Source Serif Pro Semi Bold" pitchFamily="34" charset="0"/>
                <a:ea typeface="Source Serif Pro Semi Bold" pitchFamily="34" charset="-122"/>
                <a:cs typeface="Source Serif Pro Semi Bold" pitchFamily="34" charset="-120"/>
              </a:rPr>
              <a:t>Development Tools</a:t>
            </a:r>
            <a:endParaRPr lang="en-US" sz="1850" dirty="0"/>
          </a:p>
        </p:txBody>
      </p:sp>
      <p:sp>
        <p:nvSpPr>
          <p:cNvPr id="19" name="Text 16"/>
          <p:cNvSpPr/>
          <p:nvPr/>
        </p:nvSpPr>
        <p:spPr>
          <a:xfrm>
            <a:off x="8078748" y="5840254"/>
            <a:ext cx="5839063" cy="325755"/>
          </a:xfrm>
          <a:prstGeom prst="rect">
            <a:avLst/>
          </a:prstGeom>
          <a:noFill/>
          <a:ln/>
        </p:spPr>
        <p:txBody>
          <a:bodyPr wrap="non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Node.js, npm/yarn, package managers, etc.</a:t>
            </a:r>
            <a:endParaRPr lang="en-US" sz="1600" dirty="0"/>
          </a:p>
        </p:txBody>
      </p:sp>
      <p:sp>
        <p:nvSpPr>
          <p:cNvPr id="20" name="Shape 17"/>
          <p:cNvSpPr/>
          <p:nvPr/>
        </p:nvSpPr>
        <p:spPr>
          <a:xfrm>
            <a:off x="712589" y="6598682"/>
            <a:ext cx="458152" cy="458153"/>
          </a:xfrm>
          <a:prstGeom prst="roundRect">
            <a:avLst>
              <a:gd name="adj" fmla="val 18667"/>
            </a:avLst>
          </a:prstGeom>
          <a:solidFill>
            <a:srgbClr val="F0D4F7"/>
          </a:solidFill>
          <a:ln w="7620">
            <a:solidFill>
              <a:srgbClr val="D6BADD"/>
            </a:solidFill>
            <a:prstDash val="solid"/>
          </a:ln>
        </p:spPr>
      </p:sp>
      <p:sp>
        <p:nvSpPr>
          <p:cNvPr id="21" name="Text 18"/>
          <p:cNvSpPr/>
          <p:nvPr/>
        </p:nvSpPr>
        <p:spPr>
          <a:xfrm>
            <a:off x="869752" y="6684050"/>
            <a:ext cx="143708" cy="287417"/>
          </a:xfrm>
          <a:prstGeom prst="rect">
            <a:avLst/>
          </a:prstGeom>
          <a:noFill/>
          <a:ln/>
        </p:spPr>
        <p:txBody>
          <a:bodyPr wrap="none" lIns="0" tIns="0" rIns="0" bIns="0" rtlCol="0" anchor="t"/>
          <a:lstStyle/>
          <a:p>
            <a:pPr marL="0" indent="0" algn="ctr">
              <a:lnSpc>
                <a:spcPts val="2250"/>
              </a:lnSpc>
              <a:buNone/>
            </a:pPr>
            <a:r>
              <a:rPr lang="en-US" sz="2250" kern="0" spc="-45" dirty="0">
                <a:solidFill>
                  <a:srgbClr val="272525"/>
                </a:solidFill>
                <a:latin typeface="Source Serif Pro Semi Bold" pitchFamily="34" charset="0"/>
                <a:ea typeface="Source Serif Pro Semi Bold" pitchFamily="34" charset="-122"/>
                <a:cs typeface="Source Serif Pro Semi Bold" pitchFamily="34" charset="-120"/>
              </a:rPr>
              <a:t>5</a:t>
            </a:r>
            <a:endParaRPr lang="en-US" sz="2250" dirty="0"/>
          </a:p>
        </p:txBody>
      </p:sp>
      <p:sp>
        <p:nvSpPr>
          <p:cNvPr id="22" name="Text 19"/>
          <p:cNvSpPr/>
          <p:nvPr/>
        </p:nvSpPr>
        <p:spPr>
          <a:xfrm>
            <a:off x="1374338" y="6598682"/>
            <a:ext cx="2443639" cy="299442"/>
          </a:xfrm>
          <a:prstGeom prst="rect">
            <a:avLst/>
          </a:prstGeom>
          <a:noFill/>
          <a:ln/>
        </p:spPr>
        <p:txBody>
          <a:bodyPr wrap="none" lIns="0" tIns="0" rIns="0" bIns="0" rtlCol="0" anchor="t"/>
          <a:lstStyle/>
          <a:p>
            <a:pPr marL="0" indent="0">
              <a:lnSpc>
                <a:spcPts val="2350"/>
              </a:lnSpc>
              <a:buNone/>
            </a:pPr>
            <a:r>
              <a:rPr lang="en-US" sz="1850" kern="0" spc="-38" dirty="0">
                <a:solidFill>
                  <a:srgbClr val="272525"/>
                </a:solidFill>
                <a:latin typeface="Source Serif Pro Semi Bold" pitchFamily="34" charset="0"/>
                <a:ea typeface="Source Serif Pro Semi Bold" pitchFamily="34" charset="-122"/>
                <a:cs typeface="Source Serif Pro Semi Bold" pitchFamily="34" charset="-120"/>
              </a:rPr>
              <a:t>Software Requirements</a:t>
            </a:r>
            <a:endParaRPr lang="en-US" sz="1850" dirty="0"/>
          </a:p>
        </p:txBody>
      </p:sp>
      <p:sp>
        <p:nvSpPr>
          <p:cNvPr id="23" name="Text 20"/>
          <p:cNvSpPr/>
          <p:nvPr/>
        </p:nvSpPr>
        <p:spPr>
          <a:xfrm>
            <a:off x="1374338" y="7020282"/>
            <a:ext cx="5839063" cy="651510"/>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Node.js, npm or yarn, a code editor (VS Code, Sublime Text, etc.), a web browser (Chrome, Firefox, etc.)</a:t>
            </a:r>
            <a:endParaRPr lang="en-US" sz="1600" dirty="0"/>
          </a:p>
        </p:txBody>
      </p:sp>
      <p:sp>
        <p:nvSpPr>
          <p:cNvPr id="24" name="Shape 21"/>
          <p:cNvSpPr/>
          <p:nvPr/>
        </p:nvSpPr>
        <p:spPr>
          <a:xfrm>
            <a:off x="7416998" y="6598682"/>
            <a:ext cx="458152" cy="458153"/>
          </a:xfrm>
          <a:prstGeom prst="roundRect">
            <a:avLst>
              <a:gd name="adj" fmla="val 18667"/>
            </a:avLst>
          </a:prstGeom>
          <a:solidFill>
            <a:srgbClr val="F0D4F7"/>
          </a:solidFill>
          <a:ln w="7620">
            <a:solidFill>
              <a:srgbClr val="D6BADD"/>
            </a:solidFill>
            <a:prstDash val="solid"/>
          </a:ln>
        </p:spPr>
      </p:sp>
      <p:sp>
        <p:nvSpPr>
          <p:cNvPr id="25" name="Text 22"/>
          <p:cNvSpPr/>
          <p:nvPr/>
        </p:nvSpPr>
        <p:spPr>
          <a:xfrm>
            <a:off x="7574161" y="6684050"/>
            <a:ext cx="143708" cy="287417"/>
          </a:xfrm>
          <a:prstGeom prst="rect">
            <a:avLst/>
          </a:prstGeom>
          <a:noFill/>
          <a:ln/>
        </p:spPr>
        <p:txBody>
          <a:bodyPr wrap="none" lIns="0" tIns="0" rIns="0" bIns="0" rtlCol="0" anchor="t"/>
          <a:lstStyle/>
          <a:p>
            <a:pPr marL="0" indent="0" algn="ctr">
              <a:lnSpc>
                <a:spcPts val="2250"/>
              </a:lnSpc>
              <a:buNone/>
            </a:pPr>
            <a:r>
              <a:rPr lang="en-US" sz="2250" kern="0" spc="-45" dirty="0">
                <a:solidFill>
                  <a:srgbClr val="272525"/>
                </a:solidFill>
                <a:latin typeface="Source Serif Pro Semi Bold" pitchFamily="34" charset="0"/>
                <a:ea typeface="Source Serif Pro Semi Bold" pitchFamily="34" charset="-122"/>
                <a:cs typeface="Source Serif Pro Semi Bold" pitchFamily="34" charset="-120"/>
              </a:rPr>
              <a:t>6</a:t>
            </a:r>
            <a:endParaRPr lang="en-US" sz="2250" dirty="0"/>
          </a:p>
        </p:txBody>
      </p:sp>
      <p:sp>
        <p:nvSpPr>
          <p:cNvPr id="26" name="Text 23"/>
          <p:cNvSpPr/>
          <p:nvPr/>
        </p:nvSpPr>
        <p:spPr>
          <a:xfrm>
            <a:off x="8078748" y="6598682"/>
            <a:ext cx="2559606" cy="299442"/>
          </a:xfrm>
          <a:prstGeom prst="rect">
            <a:avLst/>
          </a:prstGeom>
          <a:noFill/>
          <a:ln/>
        </p:spPr>
        <p:txBody>
          <a:bodyPr wrap="none" lIns="0" tIns="0" rIns="0" bIns="0" rtlCol="0" anchor="t"/>
          <a:lstStyle/>
          <a:p>
            <a:pPr marL="0" indent="0">
              <a:lnSpc>
                <a:spcPts val="2350"/>
              </a:lnSpc>
              <a:buNone/>
            </a:pPr>
            <a:r>
              <a:rPr lang="en-US" sz="1850" kern="0" spc="-38" dirty="0">
                <a:solidFill>
                  <a:srgbClr val="272525"/>
                </a:solidFill>
                <a:latin typeface="Source Serif Pro Semi Bold" pitchFamily="34" charset="0"/>
                <a:ea typeface="Source Serif Pro Semi Bold" pitchFamily="34" charset="-122"/>
                <a:cs typeface="Source Serif Pro Semi Bold" pitchFamily="34" charset="-120"/>
              </a:rPr>
              <a:t>Hardware Requirements</a:t>
            </a:r>
            <a:endParaRPr lang="en-US" sz="1850" dirty="0"/>
          </a:p>
        </p:txBody>
      </p:sp>
      <p:sp>
        <p:nvSpPr>
          <p:cNvPr id="27" name="Text 24"/>
          <p:cNvSpPr/>
          <p:nvPr/>
        </p:nvSpPr>
        <p:spPr>
          <a:xfrm>
            <a:off x="8078748" y="7020282"/>
            <a:ext cx="5839063" cy="651510"/>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A computer with a reasonable processor, sufficient RAM (at least 8GB recommended), and enough storage space.</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81157" y="778431"/>
            <a:ext cx="4579263" cy="572333"/>
          </a:xfrm>
          <a:prstGeom prst="rect">
            <a:avLst/>
          </a:prstGeom>
          <a:noFill/>
          <a:ln/>
        </p:spPr>
        <p:txBody>
          <a:bodyPr wrap="none" lIns="0" tIns="0" rIns="0" bIns="0" rtlCol="0" anchor="t"/>
          <a:lstStyle/>
          <a:p>
            <a:pPr marL="0" indent="0">
              <a:lnSpc>
                <a:spcPts val="4500"/>
              </a:lnSpc>
              <a:buNone/>
            </a:pPr>
            <a:r>
              <a:rPr lang="en-US" sz="3600" kern="0" spc="-72" dirty="0">
                <a:solidFill>
                  <a:srgbClr val="000000"/>
                </a:solidFill>
                <a:latin typeface="Source Serif Pro Semi Bold" pitchFamily="34" charset="0"/>
                <a:ea typeface="Source Serif Pro Semi Bold" pitchFamily="34" charset="-122"/>
                <a:cs typeface="Source Serif Pro Semi Bold" pitchFamily="34" charset="-120"/>
              </a:rPr>
              <a:t>Project Benefits</a:t>
            </a:r>
            <a:endParaRPr lang="en-US" sz="3600" dirty="0"/>
          </a:p>
        </p:txBody>
      </p:sp>
      <p:pic>
        <p:nvPicPr>
          <p:cNvPr id="3" name="Image 0" descr="preencoded.png"/>
          <p:cNvPicPr>
            <a:picLocks noChangeAspect="1"/>
          </p:cNvPicPr>
          <p:nvPr/>
        </p:nvPicPr>
        <p:blipFill>
          <a:blip r:embed="rId3"/>
          <a:stretch>
            <a:fillRect/>
          </a:stretch>
        </p:blipFill>
        <p:spPr>
          <a:xfrm>
            <a:off x="3341370" y="1739979"/>
            <a:ext cx="1313498" cy="1103352"/>
          </a:xfrm>
          <a:prstGeom prst="rect">
            <a:avLst/>
          </a:prstGeom>
        </p:spPr>
      </p:pic>
      <p:sp>
        <p:nvSpPr>
          <p:cNvPr id="4" name="Text 1"/>
          <p:cNvSpPr/>
          <p:nvPr/>
        </p:nvSpPr>
        <p:spPr>
          <a:xfrm>
            <a:off x="3937278" y="2233255"/>
            <a:ext cx="121563" cy="389096"/>
          </a:xfrm>
          <a:prstGeom prst="rect">
            <a:avLst/>
          </a:prstGeom>
          <a:noFill/>
          <a:ln/>
        </p:spPr>
        <p:txBody>
          <a:bodyPr wrap="none" lIns="0" tIns="0" rIns="0" bIns="0" rtlCol="0" anchor="t"/>
          <a:lstStyle/>
          <a:p>
            <a:pPr marL="0" indent="0" algn="ctr">
              <a:lnSpc>
                <a:spcPts val="3050"/>
              </a:lnSpc>
              <a:buNone/>
            </a:pPr>
            <a:r>
              <a:rPr lang="en-US" sz="1900" kern="0" spc="-38" dirty="0">
                <a:solidFill>
                  <a:srgbClr val="272525"/>
                </a:solidFill>
                <a:latin typeface="Source Serif Pro Semi Bold" pitchFamily="34" charset="0"/>
                <a:ea typeface="Source Serif Pro Semi Bold" pitchFamily="34" charset="-122"/>
                <a:cs typeface="Source Serif Pro Semi Bold" pitchFamily="34" charset="-120"/>
              </a:rPr>
              <a:t>1</a:t>
            </a:r>
            <a:endParaRPr lang="en-US" sz="1900" dirty="0"/>
          </a:p>
        </p:txBody>
      </p:sp>
      <p:sp>
        <p:nvSpPr>
          <p:cNvPr id="5" name="Text 2"/>
          <p:cNvSpPr/>
          <p:nvPr/>
        </p:nvSpPr>
        <p:spPr>
          <a:xfrm>
            <a:off x="4849416" y="1934528"/>
            <a:ext cx="3170753" cy="286107"/>
          </a:xfrm>
          <a:prstGeom prst="rect">
            <a:avLst/>
          </a:prstGeom>
          <a:noFill/>
          <a:ln/>
        </p:spPr>
        <p:txBody>
          <a:bodyPr wrap="none" lIns="0" tIns="0" rIns="0" bIns="0" rtlCol="0" anchor="t"/>
          <a:lstStyle/>
          <a:p>
            <a:pPr marL="0" indent="0" algn="l">
              <a:lnSpc>
                <a:spcPts val="2250"/>
              </a:lnSpc>
              <a:buNone/>
            </a:pPr>
            <a:r>
              <a:rPr lang="en-US" sz="1800" kern="0" spc="-36" dirty="0">
                <a:solidFill>
                  <a:srgbClr val="272525"/>
                </a:solidFill>
                <a:latin typeface="Source Serif Pro Semi Bold" pitchFamily="34" charset="0"/>
                <a:ea typeface="Source Serif Pro Semi Bold" pitchFamily="34" charset="-122"/>
                <a:cs typeface="Source Serif Pro Semi Bold" pitchFamily="34" charset="-120"/>
              </a:rPr>
              <a:t>Improved Customer Experience</a:t>
            </a:r>
            <a:endParaRPr lang="en-US" sz="1800" dirty="0"/>
          </a:p>
        </p:txBody>
      </p:sp>
      <p:sp>
        <p:nvSpPr>
          <p:cNvPr id="6" name="Text 3"/>
          <p:cNvSpPr/>
          <p:nvPr/>
        </p:nvSpPr>
        <p:spPr>
          <a:xfrm>
            <a:off x="4849416" y="2337316"/>
            <a:ext cx="3750469" cy="311468"/>
          </a:xfrm>
          <a:prstGeom prst="rect">
            <a:avLst/>
          </a:prstGeom>
          <a:noFill/>
          <a:ln/>
        </p:spPr>
        <p:txBody>
          <a:bodyPr wrap="none" lIns="0" tIns="0" rIns="0" bIns="0" rtlCol="0" anchor="t"/>
          <a:lstStyle/>
          <a:p>
            <a:pPr marL="0" indent="0" algn="l">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User-friendly interface for seamless transactions.</a:t>
            </a:r>
            <a:endParaRPr lang="en-US" sz="1500" dirty="0"/>
          </a:p>
        </p:txBody>
      </p:sp>
      <p:sp>
        <p:nvSpPr>
          <p:cNvPr id="7" name="Shape 4"/>
          <p:cNvSpPr/>
          <p:nvPr/>
        </p:nvSpPr>
        <p:spPr>
          <a:xfrm>
            <a:off x="4703445" y="2858095"/>
            <a:ext cx="9197221" cy="11430"/>
          </a:xfrm>
          <a:prstGeom prst="roundRect">
            <a:avLst>
              <a:gd name="adj" fmla="val 715139"/>
            </a:avLst>
          </a:prstGeom>
          <a:solidFill>
            <a:srgbClr val="D6BADD"/>
          </a:solidFill>
          <a:ln/>
        </p:spPr>
      </p:sp>
      <p:pic>
        <p:nvPicPr>
          <p:cNvPr id="8" name="Image 1" descr="preencoded.png"/>
          <p:cNvPicPr>
            <a:picLocks noChangeAspect="1"/>
          </p:cNvPicPr>
          <p:nvPr/>
        </p:nvPicPr>
        <p:blipFill>
          <a:blip r:embed="rId4"/>
          <a:stretch>
            <a:fillRect/>
          </a:stretch>
        </p:blipFill>
        <p:spPr>
          <a:xfrm>
            <a:off x="2684621" y="2891909"/>
            <a:ext cx="2626995" cy="1103352"/>
          </a:xfrm>
          <a:prstGeom prst="rect">
            <a:avLst/>
          </a:prstGeom>
        </p:spPr>
      </p:pic>
      <p:sp>
        <p:nvSpPr>
          <p:cNvPr id="9" name="Text 5"/>
          <p:cNvSpPr/>
          <p:nvPr/>
        </p:nvSpPr>
        <p:spPr>
          <a:xfrm>
            <a:off x="3937278" y="3248978"/>
            <a:ext cx="121563" cy="389096"/>
          </a:xfrm>
          <a:prstGeom prst="rect">
            <a:avLst/>
          </a:prstGeom>
          <a:noFill/>
          <a:ln/>
        </p:spPr>
        <p:txBody>
          <a:bodyPr wrap="none" lIns="0" tIns="0" rIns="0" bIns="0" rtlCol="0" anchor="t"/>
          <a:lstStyle/>
          <a:p>
            <a:pPr marL="0" indent="0" algn="ctr">
              <a:lnSpc>
                <a:spcPts val="3050"/>
              </a:lnSpc>
              <a:buNone/>
            </a:pPr>
            <a:r>
              <a:rPr lang="en-US" sz="1900" kern="0" spc="-38" dirty="0">
                <a:solidFill>
                  <a:srgbClr val="272525"/>
                </a:solidFill>
                <a:latin typeface="Source Serif Pro Semi Bold" pitchFamily="34" charset="0"/>
                <a:ea typeface="Source Serif Pro Semi Bold" pitchFamily="34" charset="-122"/>
                <a:cs typeface="Source Serif Pro Semi Bold" pitchFamily="34" charset="-120"/>
              </a:rPr>
              <a:t>2</a:t>
            </a:r>
            <a:endParaRPr lang="en-US" sz="1900" dirty="0"/>
          </a:p>
        </p:txBody>
      </p:sp>
      <p:sp>
        <p:nvSpPr>
          <p:cNvPr id="10" name="Text 6"/>
          <p:cNvSpPr/>
          <p:nvPr/>
        </p:nvSpPr>
        <p:spPr>
          <a:xfrm>
            <a:off x="5506164" y="3086457"/>
            <a:ext cx="2289572" cy="286107"/>
          </a:xfrm>
          <a:prstGeom prst="rect">
            <a:avLst/>
          </a:prstGeom>
          <a:noFill/>
          <a:ln/>
        </p:spPr>
        <p:txBody>
          <a:bodyPr wrap="none" lIns="0" tIns="0" rIns="0" bIns="0" rtlCol="0" anchor="t"/>
          <a:lstStyle/>
          <a:p>
            <a:pPr marL="0" indent="0" algn="l">
              <a:lnSpc>
                <a:spcPts val="2250"/>
              </a:lnSpc>
              <a:buNone/>
            </a:pPr>
            <a:r>
              <a:rPr lang="en-US" sz="1800" kern="0" spc="-36" dirty="0">
                <a:solidFill>
                  <a:srgbClr val="272525"/>
                </a:solidFill>
                <a:latin typeface="Source Serif Pro Semi Bold" pitchFamily="34" charset="0"/>
                <a:ea typeface="Source Serif Pro Semi Bold" pitchFamily="34" charset="-122"/>
                <a:cs typeface="Source Serif Pro Semi Bold" pitchFamily="34" charset="-120"/>
              </a:rPr>
              <a:t>Enhanced Security</a:t>
            </a:r>
            <a:endParaRPr lang="en-US" sz="1800" dirty="0"/>
          </a:p>
        </p:txBody>
      </p:sp>
      <p:sp>
        <p:nvSpPr>
          <p:cNvPr id="11" name="Text 7"/>
          <p:cNvSpPr/>
          <p:nvPr/>
        </p:nvSpPr>
        <p:spPr>
          <a:xfrm>
            <a:off x="5506164" y="3489246"/>
            <a:ext cx="3916204" cy="311468"/>
          </a:xfrm>
          <a:prstGeom prst="rect">
            <a:avLst/>
          </a:prstGeom>
          <a:noFill/>
          <a:ln/>
        </p:spPr>
        <p:txBody>
          <a:bodyPr wrap="none" lIns="0" tIns="0" rIns="0" bIns="0" rtlCol="0" anchor="t"/>
          <a:lstStyle/>
          <a:p>
            <a:pPr marL="0" indent="0" algn="l">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Robust security measures to protect sensitive data.</a:t>
            </a:r>
            <a:endParaRPr lang="en-US" sz="1500" dirty="0"/>
          </a:p>
        </p:txBody>
      </p:sp>
      <p:sp>
        <p:nvSpPr>
          <p:cNvPr id="12" name="Shape 8"/>
          <p:cNvSpPr/>
          <p:nvPr/>
        </p:nvSpPr>
        <p:spPr>
          <a:xfrm>
            <a:off x="5360194" y="4010025"/>
            <a:ext cx="8540472" cy="11430"/>
          </a:xfrm>
          <a:prstGeom prst="roundRect">
            <a:avLst>
              <a:gd name="adj" fmla="val 715139"/>
            </a:avLst>
          </a:prstGeom>
          <a:solidFill>
            <a:srgbClr val="D6BADD"/>
          </a:solidFill>
          <a:ln/>
        </p:spPr>
      </p:sp>
      <p:pic>
        <p:nvPicPr>
          <p:cNvPr id="13" name="Image 2" descr="preencoded.png"/>
          <p:cNvPicPr>
            <a:picLocks noChangeAspect="1"/>
          </p:cNvPicPr>
          <p:nvPr/>
        </p:nvPicPr>
        <p:blipFill>
          <a:blip r:embed="rId5"/>
          <a:stretch>
            <a:fillRect/>
          </a:stretch>
        </p:blipFill>
        <p:spPr>
          <a:xfrm>
            <a:off x="2027753" y="4043839"/>
            <a:ext cx="3940612" cy="1103352"/>
          </a:xfrm>
          <a:prstGeom prst="rect">
            <a:avLst/>
          </a:prstGeom>
        </p:spPr>
      </p:pic>
      <p:sp>
        <p:nvSpPr>
          <p:cNvPr id="14" name="Text 9"/>
          <p:cNvSpPr/>
          <p:nvPr/>
        </p:nvSpPr>
        <p:spPr>
          <a:xfrm>
            <a:off x="3937159" y="4400907"/>
            <a:ext cx="121563" cy="389096"/>
          </a:xfrm>
          <a:prstGeom prst="rect">
            <a:avLst/>
          </a:prstGeom>
          <a:noFill/>
          <a:ln/>
        </p:spPr>
        <p:txBody>
          <a:bodyPr wrap="none" lIns="0" tIns="0" rIns="0" bIns="0" rtlCol="0" anchor="t"/>
          <a:lstStyle/>
          <a:p>
            <a:pPr marL="0" indent="0" algn="ctr">
              <a:lnSpc>
                <a:spcPts val="3050"/>
              </a:lnSpc>
              <a:buNone/>
            </a:pPr>
            <a:r>
              <a:rPr lang="en-US" sz="1900" kern="0" spc="-38" dirty="0">
                <a:solidFill>
                  <a:srgbClr val="272525"/>
                </a:solidFill>
                <a:latin typeface="Source Serif Pro Semi Bold" pitchFamily="34" charset="0"/>
                <a:ea typeface="Source Serif Pro Semi Bold" pitchFamily="34" charset="-122"/>
                <a:cs typeface="Source Serif Pro Semi Bold" pitchFamily="34" charset="-120"/>
              </a:rPr>
              <a:t>3</a:t>
            </a:r>
            <a:endParaRPr lang="en-US" sz="1900" dirty="0"/>
          </a:p>
        </p:txBody>
      </p:sp>
      <p:sp>
        <p:nvSpPr>
          <p:cNvPr id="15" name="Text 10"/>
          <p:cNvSpPr/>
          <p:nvPr/>
        </p:nvSpPr>
        <p:spPr>
          <a:xfrm>
            <a:off x="6162913" y="4238387"/>
            <a:ext cx="3275290" cy="286107"/>
          </a:xfrm>
          <a:prstGeom prst="rect">
            <a:avLst/>
          </a:prstGeom>
          <a:noFill/>
          <a:ln/>
        </p:spPr>
        <p:txBody>
          <a:bodyPr wrap="none" lIns="0" tIns="0" rIns="0" bIns="0" rtlCol="0" anchor="t"/>
          <a:lstStyle/>
          <a:p>
            <a:pPr marL="0" indent="0" algn="l">
              <a:lnSpc>
                <a:spcPts val="2250"/>
              </a:lnSpc>
              <a:buNone/>
            </a:pPr>
            <a:r>
              <a:rPr lang="en-US" sz="1800" kern="0" spc="-36" dirty="0">
                <a:solidFill>
                  <a:srgbClr val="272525"/>
                </a:solidFill>
                <a:latin typeface="Source Serif Pro Semi Bold" pitchFamily="34" charset="0"/>
                <a:ea typeface="Source Serif Pro Semi Bold" pitchFamily="34" charset="-122"/>
                <a:cs typeface="Source Serif Pro Semi Bold" pitchFamily="34" charset="-120"/>
              </a:rPr>
              <a:t>Increased Operational Efficiency</a:t>
            </a:r>
            <a:endParaRPr lang="en-US" sz="1800" dirty="0"/>
          </a:p>
        </p:txBody>
      </p:sp>
      <p:sp>
        <p:nvSpPr>
          <p:cNvPr id="16" name="Text 11"/>
          <p:cNvSpPr/>
          <p:nvPr/>
        </p:nvSpPr>
        <p:spPr>
          <a:xfrm>
            <a:off x="6162913" y="4641175"/>
            <a:ext cx="4301966" cy="311468"/>
          </a:xfrm>
          <a:prstGeom prst="rect">
            <a:avLst/>
          </a:prstGeom>
          <a:noFill/>
          <a:ln/>
        </p:spPr>
        <p:txBody>
          <a:bodyPr wrap="none" lIns="0" tIns="0" rIns="0" bIns="0" rtlCol="0" anchor="t"/>
          <a:lstStyle/>
          <a:p>
            <a:pPr marL="0" indent="0" algn="l">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Streamlined processes for faster transaction processing.</a:t>
            </a:r>
            <a:endParaRPr lang="en-US" sz="1500" dirty="0"/>
          </a:p>
        </p:txBody>
      </p:sp>
      <p:sp>
        <p:nvSpPr>
          <p:cNvPr id="17" name="Shape 12"/>
          <p:cNvSpPr/>
          <p:nvPr/>
        </p:nvSpPr>
        <p:spPr>
          <a:xfrm>
            <a:off x="6016943" y="5161955"/>
            <a:ext cx="7883723" cy="11430"/>
          </a:xfrm>
          <a:prstGeom prst="roundRect">
            <a:avLst>
              <a:gd name="adj" fmla="val 715139"/>
            </a:avLst>
          </a:prstGeom>
          <a:solidFill>
            <a:srgbClr val="D6BADD"/>
          </a:solidFill>
          <a:ln/>
        </p:spPr>
      </p:sp>
      <p:pic>
        <p:nvPicPr>
          <p:cNvPr id="18" name="Image 3" descr="preencoded.png"/>
          <p:cNvPicPr>
            <a:picLocks noChangeAspect="1"/>
          </p:cNvPicPr>
          <p:nvPr/>
        </p:nvPicPr>
        <p:blipFill>
          <a:blip r:embed="rId6"/>
          <a:stretch>
            <a:fillRect/>
          </a:stretch>
        </p:blipFill>
        <p:spPr>
          <a:xfrm>
            <a:off x="1371005" y="5195768"/>
            <a:ext cx="5254109" cy="1103352"/>
          </a:xfrm>
          <a:prstGeom prst="rect">
            <a:avLst/>
          </a:prstGeom>
        </p:spPr>
      </p:pic>
      <p:sp>
        <p:nvSpPr>
          <p:cNvPr id="19" name="Text 13"/>
          <p:cNvSpPr/>
          <p:nvPr/>
        </p:nvSpPr>
        <p:spPr>
          <a:xfrm>
            <a:off x="3937159" y="5552837"/>
            <a:ext cx="121563" cy="389096"/>
          </a:xfrm>
          <a:prstGeom prst="rect">
            <a:avLst/>
          </a:prstGeom>
          <a:noFill/>
          <a:ln/>
        </p:spPr>
        <p:txBody>
          <a:bodyPr wrap="none" lIns="0" tIns="0" rIns="0" bIns="0" rtlCol="0" anchor="t"/>
          <a:lstStyle/>
          <a:p>
            <a:pPr marL="0" indent="0" algn="ctr">
              <a:lnSpc>
                <a:spcPts val="3050"/>
              </a:lnSpc>
              <a:buNone/>
            </a:pPr>
            <a:r>
              <a:rPr lang="en-US" sz="1900" kern="0" spc="-38" dirty="0">
                <a:solidFill>
                  <a:srgbClr val="272525"/>
                </a:solidFill>
                <a:latin typeface="Source Serif Pro Semi Bold" pitchFamily="34" charset="0"/>
                <a:ea typeface="Source Serif Pro Semi Bold" pitchFamily="34" charset="-122"/>
                <a:cs typeface="Source Serif Pro Semi Bold" pitchFamily="34" charset="-120"/>
              </a:rPr>
              <a:t>4</a:t>
            </a:r>
            <a:endParaRPr lang="en-US" sz="1900" dirty="0"/>
          </a:p>
        </p:txBody>
      </p:sp>
      <p:sp>
        <p:nvSpPr>
          <p:cNvPr id="20" name="Text 14"/>
          <p:cNvSpPr/>
          <p:nvPr/>
        </p:nvSpPr>
        <p:spPr>
          <a:xfrm>
            <a:off x="6819662" y="5390317"/>
            <a:ext cx="2675811" cy="286107"/>
          </a:xfrm>
          <a:prstGeom prst="rect">
            <a:avLst/>
          </a:prstGeom>
          <a:noFill/>
          <a:ln/>
        </p:spPr>
        <p:txBody>
          <a:bodyPr wrap="none" lIns="0" tIns="0" rIns="0" bIns="0" rtlCol="0" anchor="t"/>
          <a:lstStyle/>
          <a:p>
            <a:pPr marL="0" indent="0" algn="l">
              <a:lnSpc>
                <a:spcPts val="2250"/>
              </a:lnSpc>
              <a:buNone/>
            </a:pPr>
            <a:r>
              <a:rPr lang="en-US" sz="1800" kern="0" spc="-36" dirty="0">
                <a:solidFill>
                  <a:srgbClr val="272525"/>
                </a:solidFill>
                <a:latin typeface="Source Serif Pro Semi Bold" pitchFamily="34" charset="0"/>
                <a:ea typeface="Source Serif Pro Semi Bold" pitchFamily="34" charset="-122"/>
                <a:cs typeface="Source Serif Pro Semi Bold" pitchFamily="34" charset="-120"/>
              </a:rPr>
              <a:t>Reduced Operational Costs</a:t>
            </a:r>
            <a:endParaRPr lang="en-US" sz="1800" dirty="0"/>
          </a:p>
        </p:txBody>
      </p:sp>
      <p:sp>
        <p:nvSpPr>
          <p:cNvPr id="21" name="Text 15"/>
          <p:cNvSpPr/>
          <p:nvPr/>
        </p:nvSpPr>
        <p:spPr>
          <a:xfrm>
            <a:off x="6819662" y="5793105"/>
            <a:ext cx="4275415" cy="311468"/>
          </a:xfrm>
          <a:prstGeom prst="rect">
            <a:avLst/>
          </a:prstGeom>
          <a:noFill/>
          <a:ln/>
        </p:spPr>
        <p:txBody>
          <a:bodyPr wrap="none" lIns="0" tIns="0" rIns="0" bIns="0" rtlCol="0" anchor="t"/>
          <a:lstStyle/>
          <a:p>
            <a:pPr marL="0" indent="0" algn="l">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Efficient resource management, reduced manual effort.</a:t>
            </a:r>
            <a:endParaRPr lang="en-US" sz="1500" dirty="0"/>
          </a:p>
        </p:txBody>
      </p:sp>
      <p:sp>
        <p:nvSpPr>
          <p:cNvPr id="22" name="Shape 16"/>
          <p:cNvSpPr/>
          <p:nvPr/>
        </p:nvSpPr>
        <p:spPr>
          <a:xfrm>
            <a:off x="6673691" y="6313884"/>
            <a:ext cx="7226975" cy="11430"/>
          </a:xfrm>
          <a:prstGeom prst="roundRect">
            <a:avLst>
              <a:gd name="adj" fmla="val 715139"/>
            </a:avLst>
          </a:prstGeom>
          <a:solidFill>
            <a:srgbClr val="D6BADD"/>
          </a:solidFill>
          <a:ln/>
        </p:spPr>
      </p:sp>
      <p:pic>
        <p:nvPicPr>
          <p:cNvPr id="23" name="Image 4" descr="preencoded.png"/>
          <p:cNvPicPr>
            <a:picLocks noChangeAspect="1"/>
          </p:cNvPicPr>
          <p:nvPr/>
        </p:nvPicPr>
        <p:blipFill>
          <a:blip r:embed="rId7"/>
          <a:stretch>
            <a:fillRect/>
          </a:stretch>
        </p:blipFill>
        <p:spPr>
          <a:xfrm>
            <a:off x="714256" y="6347698"/>
            <a:ext cx="6567607" cy="1103352"/>
          </a:xfrm>
          <a:prstGeom prst="rect">
            <a:avLst/>
          </a:prstGeom>
        </p:spPr>
      </p:pic>
      <p:sp>
        <p:nvSpPr>
          <p:cNvPr id="24" name="Text 17"/>
          <p:cNvSpPr/>
          <p:nvPr/>
        </p:nvSpPr>
        <p:spPr>
          <a:xfrm>
            <a:off x="3937278" y="6704767"/>
            <a:ext cx="121563" cy="389096"/>
          </a:xfrm>
          <a:prstGeom prst="rect">
            <a:avLst/>
          </a:prstGeom>
          <a:noFill/>
          <a:ln/>
        </p:spPr>
        <p:txBody>
          <a:bodyPr wrap="none" lIns="0" tIns="0" rIns="0" bIns="0" rtlCol="0" anchor="t"/>
          <a:lstStyle/>
          <a:p>
            <a:pPr marL="0" indent="0" algn="ctr">
              <a:lnSpc>
                <a:spcPts val="3050"/>
              </a:lnSpc>
              <a:buNone/>
            </a:pPr>
            <a:r>
              <a:rPr lang="en-US" sz="1900" kern="0" spc="-38" dirty="0">
                <a:solidFill>
                  <a:srgbClr val="272525"/>
                </a:solidFill>
                <a:latin typeface="Source Serif Pro Semi Bold" pitchFamily="34" charset="0"/>
                <a:ea typeface="Source Serif Pro Semi Bold" pitchFamily="34" charset="-122"/>
                <a:cs typeface="Source Serif Pro Semi Bold" pitchFamily="34" charset="-120"/>
              </a:rPr>
              <a:t>5</a:t>
            </a:r>
            <a:endParaRPr lang="en-US" sz="1900" dirty="0"/>
          </a:p>
        </p:txBody>
      </p:sp>
      <p:sp>
        <p:nvSpPr>
          <p:cNvPr id="25" name="Text 18"/>
          <p:cNvSpPr/>
          <p:nvPr/>
        </p:nvSpPr>
        <p:spPr>
          <a:xfrm>
            <a:off x="7476411" y="6542246"/>
            <a:ext cx="3035975" cy="286107"/>
          </a:xfrm>
          <a:prstGeom prst="rect">
            <a:avLst/>
          </a:prstGeom>
          <a:noFill/>
          <a:ln/>
        </p:spPr>
        <p:txBody>
          <a:bodyPr wrap="none" lIns="0" tIns="0" rIns="0" bIns="0" rtlCol="0" anchor="t"/>
          <a:lstStyle/>
          <a:p>
            <a:pPr marL="0" indent="0" algn="l">
              <a:lnSpc>
                <a:spcPts val="2250"/>
              </a:lnSpc>
              <a:buNone/>
            </a:pPr>
            <a:r>
              <a:rPr lang="en-US" sz="1800" kern="0" spc="-36" dirty="0">
                <a:solidFill>
                  <a:srgbClr val="272525"/>
                </a:solidFill>
                <a:latin typeface="Source Serif Pro Semi Bold" pitchFamily="34" charset="0"/>
                <a:ea typeface="Source Serif Pro Semi Bold" pitchFamily="34" charset="-122"/>
                <a:cs typeface="Source Serif Pro Semi Bold" pitchFamily="34" charset="-120"/>
              </a:rPr>
              <a:t>Scalability and Maintainability</a:t>
            </a:r>
            <a:endParaRPr lang="en-US" sz="1800" dirty="0"/>
          </a:p>
        </p:txBody>
      </p:sp>
      <p:sp>
        <p:nvSpPr>
          <p:cNvPr id="26" name="Text 19"/>
          <p:cNvSpPr/>
          <p:nvPr/>
        </p:nvSpPr>
        <p:spPr>
          <a:xfrm>
            <a:off x="7476411" y="6945035"/>
            <a:ext cx="4928235" cy="311468"/>
          </a:xfrm>
          <a:prstGeom prst="rect">
            <a:avLst/>
          </a:prstGeom>
          <a:noFill/>
          <a:ln/>
        </p:spPr>
        <p:txBody>
          <a:bodyPr wrap="none" lIns="0" tIns="0" rIns="0" bIns="0" rtlCol="0" anchor="t"/>
          <a:lstStyle/>
          <a:p>
            <a:pPr marL="0" indent="0" algn="l">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Easily scalable architecture to accommodate growing user base.</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1349</Words>
  <Application>Microsoft Office PowerPoint</Application>
  <PresentationFormat>Custom</PresentationFormat>
  <Paragraphs>207</Paragraphs>
  <Slides>20</Slides>
  <Notes>20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Shreyas Kulkarni</cp:lastModifiedBy>
  <cp:revision>3</cp:revision>
  <dcterms:created xsi:type="dcterms:W3CDTF">2025-01-03T06:48:33Z</dcterms:created>
  <dcterms:modified xsi:type="dcterms:W3CDTF">2025-01-03T07:05:47Z</dcterms:modified>
</cp:coreProperties>
</file>